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1393" r:id="rId2"/>
    <p:sldId id="258" r:id="rId3"/>
    <p:sldId id="1401" r:id="rId4"/>
    <p:sldId id="1406" r:id="rId5"/>
    <p:sldId id="1424" r:id="rId6"/>
    <p:sldId id="1400" r:id="rId7"/>
    <p:sldId id="1407" r:id="rId8"/>
    <p:sldId id="1409" r:id="rId9"/>
    <p:sldId id="1408" r:id="rId10"/>
    <p:sldId id="1426" r:id="rId11"/>
    <p:sldId id="1410" r:id="rId12"/>
    <p:sldId id="1411" r:id="rId13"/>
    <p:sldId id="1412" r:id="rId14"/>
    <p:sldId id="1413" r:id="rId15"/>
    <p:sldId id="1414" r:id="rId16"/>
    <p:sldId id="1416" r:id="rId17"/>
    <p:sldId id="1420" r:id="rId18"/>
    <p:sldId id="1415" r:id="rId19"/>
    <p:sldId id="1427" r:id="rId20"/>
    <p:sldId id="1417" r:id="rId21"/>
    <p:sldId id="1422" r:id="rId22"/>
    <p:sldId id="1429" r:id="rId23"/>
    <p:sldId id="1428" r:id="rId24"/>
    <p:sldId id="1418" r:id="rId25"/>
    <p:sldId id="1419" r:id="rId26"/>
    <p:sldId id="1394" r:id="rId27"/>
    <p:sldId id="1405" r:id="rId28"/>
    <p:sldId id="1398" r:id="rId29"/>
    <p:sldId id="1389" r:id="rId30"/>
    <p:sldId id="140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Winifred" initials="WW" lastIdx="1" clrIdx="0">
    <p:extLst>
      <p:ext uri="{19B8F6BF-5375-455C-9EA6-DF929625EA0E}">
        <p15:presenceInfo xmlns:p15="http://schemas.microsoft.com/office/powerpoint/2012/main" userId="2edb6e6f875fed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6" autoAdjust="0"/>
    <p:restoredTop sz="95211" autoAdjust="0"/>
  </p:normalViewPr>
  <p:slideViewPr>
    <p:cSldViewPr snapToGrid="0" snapToObjects="1">
      <p:cViewPr varScale="1">
        <p:scale>
          <a:sx n="89" d="100"/>
          <a:sy n="89" d="100"/>
        </p:scale>
        <p:origin x="8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1374F-31C3-457F-82E0-B33936E4D4D8}" type="datetimeFigureOut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9E098-73B5-4408-B4E2-BAB9E83DF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619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55D80-BC77-4D57-B112-99C719306E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51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9E098-73B5-4408-B4E2-BAB9E83DFC4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741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55D80-BC77-4D57-B112-99C719306EE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35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1551E-05D2-284A-866A-3A1C1D431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E9A8A2-FD04-2244-8421-6736AD572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597FA-3052-AC44-8325-3F74083D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446B59-E837-B94F-B183-33E9C9489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4C1C2E-EABE-0647-9E91-086729E4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095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A56D8-8561-0F42-9781-8E542A94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70B4ED-6FD2-F641-BD35-A681DB60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478DD9-04F2-1949-B704-18F760F3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235E66-F75A-2943-A9E5-3FEC636D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20BEF-2CBD-4C4D-B31B-294BA6B2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972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C986AE-AA07-B44D-B641-0854DB7765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389C9E-00A2-3249-A76A-B6904BD75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069BE1-A486-B94A-87F0-696E58A1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B046B9-28CD-7E40-B865-CBD300AB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294F4-F89D-5844-BD93-2FFA4BC9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46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DEE9E-1038-1741-BD22-14E17E9F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170B1A-DE41-4844-88B3-30F482330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488412-D6E8-4744-93D7-AD09AE1C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A7FE07-3A22-C549-8BA1-9144E9B9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E1FA5-2F5B-084B-9554-09F84F95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2567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7166E-B6BB-5344-9AA3-E0DBE1144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002FDE-E74D-344D-BFF6-D11D6C111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C7EEA8-2ADF-CC4B-B675-FE199081D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2B4834-C1BB-1B44-BF19-1B50911F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E8B649-B321-0C4D-B9AA-67A5BEB6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907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99348-69F5-DF4B-9272-7D0BA01C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50AD84-240D-9843-ABCF-574C274E4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B1F8CE-1B4E-674D-8F4A-CA1287EB7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E679F6-CC2D-C440-BBA3-00B9BCAC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E43B05-B98B-F74C-9B0D-D350AFB75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DDFE0-2BE5-B04A-B5A7-1266ECEB1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764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AA9D8-56EB-7C4A-A672-599F7B9E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A48748-22F6-474D-9F71-2EA189003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6CDD65-02A6-8546-B189-0822B63EC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900841-9656-E548-ABE9-00F00C53A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3552ED-6CC3-B240-BA51-ED73A4B77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DE226E-E9C3-EB47-B287-A7D7FEFD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3B0F7AA-053C-AA4D-AD80-35331F75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666E5C-73BC-5642-9E7E-E0C5BEA0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56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7DBB6-7BD2-ED41-873E-1DFBD912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F0EC03-0534-EE4C-A881-7AAE8148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265618-A896-5647-87D0-565E9C3C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ED62D5-37C2-8943-B536-9EA13774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705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34DFB2-B536-0243-B59D-05BAD3B0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A39024-C9AE-734F-8496-D6A531AD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31C14F-A223-0E4B-8346-E1790BBF1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93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759F3-0D81-B04C-9073-3B0C87F1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52E6C3-B624-8948-AA1F-3E0DA765F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03A5E2-4299-1846-9C45-DC3739B15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1828AD-2240-5D4F-A2DD-EC93A07C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4B726F-C8A7-7540-9FF1-C201653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4C09E4-5391-E54A-BD26-D9BC2E02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35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CDA7F-0E32-7E4B-82BD-DF6C3496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68411B-BDDC-1C49-BF72-B19E63DB84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160554-4A80-054E-9D5D-399F4A638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EFA97E-1663-854F-AF1C-79DCA1531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1A4EC-9A7E-5746-A4F8-84CFCAFB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B44E9F-C89A-FE48-94B7-92BCBD76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8025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EE0B3D-9C23-3448-BD26-226ED697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3608D-8C36-294D-B08B-171371E72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82BA3-A707-2A45-9B90-94A1BD03C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0EB0E-2E49-E142-A4B9-DDDF65D8C85B}" type="datetimeFigureOut"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AADAB-895A-224B-959D-A5C11A166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4F2E14-B202-2E49-AEA2-F543C7927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93B86-DA6C-6046-9BEB-EF77AD689EE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1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4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9.jpg"/><Relationship Id="rId5" Type="http://schemas.openxmlformats.org/officeDocument/2006/relationships/image" Target="../media/image21.png"/><Relationship Id="rId10" Type="http://schemas.openxmlformats.org/officeDocument/2006/relationships/image" Target="../media/image38.jpg"/><Relationship Id="rId4" Type="http://schemas.openxmlformats.org/officeDocument/2006/relationships/image" Target="../media/image17.png"/><Relationship Id="rId9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plicate/cog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github.com/wty-ustc/HairCLIP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hyperlink" Target="https://github.com/orpatashnik/StyleCLIP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github.com/omertov/encoder4editing" TargetMode="External"/><Relationship Id="rId10" Type="http://schemas.openxmlformats.org/officeDocument/2006/relationships/hyperlink" Target="http://xhslink.com/C2gUyk" TargetMode="External"/><Relationship Id="rId4" Type="http://schemas.openxmlformats.org/officeDocument/2006/relationships/hyperlink" Target="https://github.com/tkarras/progressive_growing_of_gans" TargetMode="External"/><Relationship Id="rId9" Type="http://schemas.openxmlformats.org/officeDocument/2006/relationships/hyperlink" Target="https://github.com/openai/CLI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code\Desktop/SlideLabTools/tempfile/17.png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7670768D-70E9-DFEF-2E3D-BD4AB617B2F4}"/>
              </a:ext>
            </a:extLst>
          </p:cNvPr>
          <p:cNvSpPr/>
          <p:nvPr/>
        </p:nvSpPr>
        <p:spPr>
          <a:xfrm>
            <a:off x="-1111347" y="1181801"/>
            <a:ext cx="6290733" cy="59401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ACBAB7B-CAB5-4C3F-F573-A82032299613}"/>
              </a:ext>
            </a:extLst>
          </p:cNvPr>
          <p:cNvSpPr/>
          <p:nvPr/>
        </p:nvSpPr>
        <p:spPr>
          <a:xfrm>
            <a:off x="-2592584" y="-196958"/>
            <a:ext cx="6290733" cy="594013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演示研究所 SlideLab.cc">
            <a:extLst>
              <a:ext uri="{FF2B5EF4-FFF2-40B4-BE49-F238E27FC236}">
                <a16:creationId xmlns:a16="http://schemas.microsoft.com/office/drawing/2014/main" id="{96B56FCE-D382-9A47-B298-756FE2A6998C}"/>
              </a:ext>
            </a:extLst>
          </p:cNvPr>
          <p:cNvSpPr/>
          <p:nvPr/>
        </p:nvSpPr>
        <p:spPr>
          <a:xfrm>
            <a:off x="1" y="6524171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CB8B7575-E930-9C4F-AB9B-EB8DD97D0562}"/>
              </a:ext>
            </a:extLst>
          </p:cNvPr>
          <p:cNvSpPr/>
          <p:nvPr/>
        </p:nvSpPr>
        <p:spPr>
          <a:xfrm>
            <a:off x="1" y="0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4" name="演示研究所 SlideLab.cc">
            <a:extLst>
              <a:ext uri="{FF2B5EF4-FFF2-40B4-BE49-F238E27FC236}">
                <a16:creationId xmlns:a16="http://schemas.microsoft.com/office/drawing/2014/main" id="{8488DA47-B789-4C4D-AA77-CEAB2C46DB59}"/>
              </a:ext>
            </a:extLst>
          </p:cNvPr>
          <p:cNvSpPr/>
          <p:nvPr/>
        </p:nvSpPr>
        <p:spPr>
          <a:xfrm flipV="1">
            <a:off x="0" y="6236335"/>
            <a:ext cx="6502400" cy="621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C8DC4124-F39D-3E43-8CEF-879BFB4CA96C}"/>
              </a:ext>
            </a:extLst>
          </p:cNvPr>
          <p:cNvSpPr/>
          <p:nvPr/>
        </p:nvSpPr>
        <p:spPr>
          <a:xfrm flipH="1">
            <a:off x="10745470" y="0"/>
            <a:ext cx="1446530" cy="621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8" h="979">
                <a:moveTo>
                  <a:pt x="0" y="0"/>
                </a:moveTo>
                <a:lnTo>
                  <a:pt x="1567" y="0"/>
                </a:lnTo>
                <a:lnTo>
                  <a:pt x="2278" y="979"/>
                </a:lnTo>
                <a:lnTo>
                  <a:pt x="1567" y="979"/>
                </a:lnTo>
                <a:lnTo>
                  <a:pt x="0" y="9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B33F50F-F1B8-A38C-BAB7-6439BF1A0672}"/>
              </a:ext>
            </a:extLst>
          </p:cNvPr>
          <p:cNvGrpSpPr/>
          <p:nvPr/>
        </p:nvGrpSpPr>
        <p:grpSpPr>
          <a:xfrm>
            <a:off x="2580295" y="1947739"/>
            <a:ext cx="7890783" cy="3138116"/>
            <a:chOff x="2701472" y="1795264"/>
            <a:chExt cx="7890783" cy="3138116"/>
          </a:xfrm>
        </p:grpSpPr>
        <p:sp>
          <p:nvSpPr>
            <p:cNvPr id="9" name="演示研究所 SlideLab.cc">
              <a:extLst>
                <a:ext uri="{FF2B5EF4-FFF2-40B4-BE49-F238E27FC236}">
                  <a16:creationId xmlns:a16="http://schemas.microsoft.com/office/drawing/2014/main" id="{6F56A912-5953-9B40-B949-9B16B3CCAE2A}"/>
                </a:ext>
              </a:extLst>
            </p:cNvPr>
            <p:cNvSpPr txBox="1"/>
            <p:nvPr/>
          </p:nvSpPr>
          <p:spPr>
            <a:xfrm>
              <a:off x="2701472" y="2481345"/>
              <a:ext cx="789078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6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rPr>
                <a:t>鬓影</a:t>
              </a:r>
            </a:p>
          </p:txBody>
        </p:sp>
        <p:sp>
          <p:nvSpPr>
            <p:cNvPr id="10" name="演示研究所 SlideLab.cc">
              <a:extLst>
                <a:ext uri="{FF2B5EF4-FFF2-40B4-BE49-F238E27FC236}">
                  <a16:creationId xmlns:a16="http://schemas.microsoft.com/office/drawing/2014/main" id="{2E86A1FA-13CC-9945-9A33-DD6B2693D7C9}"/>
                </a:ext>
              </a:extLst>
            </p:cNvPr>
            <p:cNvSpPr/>
            <p:nvPr/>
          </p:nvSpPr>
          <p:spPr>
            <a:xfrm>
              <a:off x="6150270" y="1795264"/>
              <a:ext cx="4441985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200" dirty="0">
                  <a:latin typeface="MiSans Normal" pitchFamily="2" charset="-122"/>
                  <a:ea typeface="MiSans Normal" pitchFamily="2" charset="-122"/>
                  <a:cs typeface="+mn-ea"/>
                  <a:sym typeface="+mn-lt"/>
                </a:rPr>
                <a:t>中国古代发型图像生成</a:t>
              </a:r>
            </a:p>
          </p:txBody>
        </p:sp>
        <p:sp>
          <p:nvSpPr>
            <p:cNvPr id="12" name="演示研究所 SlideLab.cc">
              <a:extLst>
                <a:ext uri="{FF2B5EF4-FFF2-40B4-BE49-F238E27FC236}">
                  <a16:creationId xmlns:a16="http://schemas.microsoft.com/office/drawing/2014/main" id="{A0605EA5-AAB6-D74E-9810-0C2932F00B97}"/>
                </a:ext>
              </a:extLst>
            </p:cNvPr>
            <p:cNvSpPr/>
            <p:nvPr/>
          </p:nvSpPr>
          <p:spPr>
            <a:xfrm>
              <a:off x="8448946" y="4541098"/>
              <a:ext cx="2037731" cy="39228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  <a:cs typeface="+mn-ea"/>
                  <a:sym typeface="+mn-lt"/>
                </a:rPr>
                <a:t>汇报：吴苏程</a:t>
              </a:r>
            </a:p>
          </p:txBody>
        </p:sp>
        <p:sp>
          <p:nvSpPr>
            <p:cNvPr id="14" name="演示研究所 SlideLab.cc">
              <a:extLst>
                <a:ext uri="{FF2B5EF4-FFF2-40B4-BE49-F238E27FC236}">
                  <a16:creationId xmlns:a16="http://schemas.microsoft.com/office/drawing/2014/main" id="{B4F8DA04-0260-1146-96A2-811FC5BF64BF}"/>
                </a:ext>
              </a:extLst>
            </p:cNvPr>
            <p:cNvSpPr/>
            <p:nvPr/>
          </p:nvSpPr>
          <p:spPr>
            <a:xfrm>
              <a:off x="4377878" y="3553666"/>
              <a:ext cx="6108799" cy="839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2000" b="1" kern="0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  <a:cs typeface="Arial" panose="020B0604020202020204" pitchFamily="34" charset="0"/>
                </a:rPr>
                <a:t>第八小组  </a:t>
              </a:r>
              <a:r>
                <a:rPr lang="zh-CN" altLang="en-US" sz="1400" kern="0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  <a:cs typeface="Arial" panose="020B0604020202020204" pitchFamily="34" charset="0"/>
                </a:rPr>
                <a:t>支博文 邓宇海 郭鸿鑫</a:t>
              </a:r>
            </a:p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kern="0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  <a:cs typeface="Arial" panose="020B0604020202020204" pitchFamily="34" charset="0"/>
                </a:rPr>
                <a:t>蒋昕妍 陈昀昀 吴苏程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3BFBA25-5C10-2E64-5E43-334DB740E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8300" t="15907" r="22668" b="16031"/>
          <a:stretch/>
        </p:blipFill>
        <p:spPr>
          <a:xfrm>
            <a:off x="612868" y="494515"/>
            <a:ext cx="4075141" cy="578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9957573D-D0F0-3ABE-8716-C8044D03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24"/>
          <a:stretch/>
        </p:blipFill>
        <p:spPr>
          <a:xfrm>
            <a:off x="8239699" y="3498039"/>
            <a:ext cx="1769727" cy="215911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168CAAD-19D4-2BB7-EF4E-F7D3D5CAD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36" t="-1139"/>
          <a:stretch/>
        </p:blipFill>
        <p:spPr>
          <a:xfrm>
            <a:off x="4656214" y="3530578"/>
            <a:ext cx="1800711" cy="21837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CFAD73A-60B7-018E-CD2B-BC60838AD1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64" t="-4154"/>
          <a:stretch/>
        </p:blipFill>
        <p:spPr>
          <a:xfrm>
            <a:off x="10045384" y="3438165"/>
            <a:ext cx="1778166" cy="224878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FA86638-08FC-F205-8E00-5A307070A1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17" t="-1139"/>
          <a:stretch/>
        </p:blipFill>
        <p:spPr>
          <a:xfrm>
            <a:off x="6438988" y="3454989"/>
            <a:ext cx="1743747" cy="218370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6B2FC71-4F83-A86F-7308-5EF09EA2F9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24" t="-2929"/>
          <a:stretch/>
        </p:blipFill>
        <p:spPr>
          <a:xfrm>
            <a:off x="2886487" y="3460630"/>
            <a:ext cx="1769727" cy="2222354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313D6BE-244B-8E87-DC52-EB9D8FAB26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917" b="-2929"/>
          <a:stretch/>
        </p:blipFill>
        <p:spPr>
          <a:xfrm>
            <a:off x="1159894" y="3498039"/>
            <a:ext cx="1743747" cy="2222354"/>
          </a:xfrm>
          <a:prstGeom prst="rect">
            <a:avLst/>
          </a:prstGeom>
        </p:spPr>
      </p:pic>
      <p:sp>
        <p:nvSpPr>
          <p:cNvPr id="11" name="演示研究所 SlideLab.cc">
            <a:extLst>
              <a:ext uri="{FF2B5EF4-FFF2-40B4-BE49-F238E27FC236}">
                <a16:creationId xmlns:a16="http://schemas.microsoft.com/office/drawing/2014/main" id="{28ECF2B5-CFCD-FA64-1B63-149F94D4E7C4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3" name="演示研究所 SlideLab.cc">
            <a:extLst>
              <a:ext uri="{FF2B5EF4-FFF2-40B4-BE49-F238E27FC236}">
                <a16:creationId xmlns:a16="http://schemas.microsoft.com/office/drawing/2014/main" id="{836A0335-004F-2B29-B212-4553F71C0F7A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44F82298-3E6A-905B-552E-4B140A6449DA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e4e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编码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39CD819-3EB1-A479-3613-28C6BB17F002}"/>
              </a:ext>
            </a:extLst>
          </p:cNvPr>
          <p:cNvGrpSpPr/>
          <p:nvPr/>
        </p:nvGrpSpPr>
        <p:grpSpPr>
          <a:xfrm>
            <a:off x="1213241" y="1834196"/>
            <a:ext cx="10613211" cy="1744637"/>
            <a:chOff x="494538" y="1585103"/>
            <a:chExt cx="10613211" cy="1744637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9674D2D-B90F-E18D-5D8B-884426939F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538" y="1585103"/>
              <a:ext cx="5275740" cy="1744637"/>
              <a:chOff x="484906" y="3455809"/>
              <a:chExt cx="9093170" cy="3005966"/>
            </a:xfrm>
          </p:grpSpPr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3035A88C-1815-46DF-AD05-AF92A9B15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906" y="3462975"/>
                <a:ext cx="2998800" cy="2998800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00C5AFE5-5536-D44A-4F40-F00E5CB6D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1381" y="3455809"/>
                <a:ext cx="2999510" cy="2999510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02D5C445-133F-977F-5E9D-57B42DC81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8566" y="3455809"/>
                <a:ext cx="2999510" cy="2999510"/>
              </a:xfrm>
              <a:prstGeom prst="rect">
                <a:avLst/>
              </a:prstGeom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CBC2E1B-59BD-5BA4-2C4A-87A9B0D0B0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00160" y="1585103"/>
              <a:ext cx="5307589" cy="1743748"/>
              <a:chOff x="5800185" y="1585103"/>
              <a:chExt cx="5368647" cy="1763808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707FDDBA-0F14-3AAC-8141-D20370461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4292" y="1585104"/>
                <a:ext cx="1763807" cy="1763807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CC8BCA2A-99CD-AD12-0E9A-CA9D695E5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5025" y="1585103"/>
                <a:ext cx="1763807" cy="1763807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84F5FB4-1E94-53EA-2259-844197CE8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0185" y="1585104"/>
                <a:ext cx="1763807" cy="1763807"/>
              </a:xfrm>
              <a:prstGeom prst="rect">
                <a:avLst/>
              </a:prstGeom>
            </p:spPr>
          </p:pic>
        </p:grpSp>
      </p:grpSp>
      <p:sp>
        <p:nvSpPr>
          <p:cNvPr id="50" name="演示研究所 SlideLab.cc">
            <a:extLst>
              <a:ext uri="{FF2B5EF4-FFF2-40B4-BE49-F238E27FC236}">
                <a16:creationId xmlns:a16="http://schemas.microsoft.com/office/drawing/2014/main" id="{5F1B4F6F-4987-C6DF-26D2-87295DDCC06E}"/>
              </a:ext>
            </a:extLst>
          </p:cNvPr>
          <p:cNvSpPr txBox="1"/>
          <p:nvPr/>
        </p:nvSpPr>
        <p:spPr>
          <a:xfrm>
            <a:off x="365549" y="1784852"/>
            <a:ext cx="3041829" cy="32932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编码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前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MiSans" pitchFamily="2" charset="-122"/>
                <a:sym typeface="思源黑体 CN Medium" panose="020B0600000000000000" pitchFamily="34" charset="-122"/>
              </a:rPr>
              <a:t>编码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后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  <p:sp>
        <p:nvSpPr>
          <p:cNvPr id="51" name="演示研究所 SlideLab.cc">
            <a:extLst>
              <a:ext uri="{FF2B5EF4-FFF2-40B4-BE49-F238E27FC236}">
                <a16:creationId xmlns:a16="http://schemas.microsoft.com/office/drawing/2014/main" id="{E7622D84-F26E-7C80-0774-61BF516E1562}"/>
              </a:ext>
            </a:extLst>
          </p:cNvPr>
          <p:cNvSpPr/>
          <p:nvPr/>
        </p:nvSpPr>
        <p:spPr>
          <a:xfrm rot="10800000">
            <a:off x="0" y="0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2" name="演示研究所 SlideLab.cc">
            <a:extLst>
              <a:ext uri="{FF2B5EF4-FFF2-40B4-BE49-F238E27FC236}">
                <a16:creationId xmlns:a16="http://schemas.microsoft.com/office/drawing/2014/main" id="{D5B3D2AE-5034-A4FB-63F7-7EE0D85B832F}"/>
              </a:ext>
            </a:extLst>
          </p:cNvPr>
          <p:cNvSpPr/>
          <p:nvPr/>
        </p:nvSpPr>
        <p:spPr>
          <a:xfrm rot="10800000" flipV="1">
            <a:off x="5689601" y="0"/>
            <a:ext cx="6502400" cy="621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3" name="演示研究所 SlideLab.cc">
            <a:extLst>
              <a:ext uri="{FF2B5EF4-FFF2-40B4-BE49-F238E27FC236}">
                <a16:creationId xmlns:a16="http://schemas.microsoft.com/office/drawing/2014/main" id="{B9766CAF-0CC0-9853-D804-64B3EAA2C387}"/>
              </a:ext>
            </a:extLst>
          </p:cNvPr>
          <p:cNvSpPr txBox="1"/>
          <p:nvPr/>
        </p:nvSpPr>
        <p:spPr>
          <a:xfrm>
            <a:off x="1145740" y="1122202"/>
            <a:ext cx="30418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训练后权重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56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研究所 SlideLab.cc">
            <a:extLst>
              <a:ext uri="{FF2B5EF4-FFF2-40B4-BE49-F238E27FC236}">
                <a16:creationId xmlns:a16="http://schemas.microsoft.com/office/drawing/2014/main" id="{28ECF2B5-CFCD-FA64-1B63-149F94D4E7C4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3" name="演示研究所 SlideLab.cc">
            <a:extLst>
              <a:ext uri="{FF2B5EF4-FFF2-40B4-BE49-F238E27FC236}">
                <a16:creationId xmlns:a16="http://schemas.microsoft.com/office/drawing/2014/main" id="{836A0335-004F-2B29-B212-4553F71C0F7A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44F82298-3E6A-905B-552E-4B140A6449DA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e4e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编码</a:t>
            </a:r>
          </a:p>
        </p:txBody>
      </p:sp>
      <p:sp>
        <p:nvSpPr>
          <p:cNvPr id="51" name="演示研究所 SlideLab.cc">
            <a:extLst>
              <a:ext uri="{FF2B5EF4-FFF2-40B4-BE49-F238E27FC236}">
                <a16:creationId xmlns:a16="http://schemas.microsoft.com/office/drawing/2014/main" id="{E7622D84-F26E-7C80-0774-61BF516E1562}"/>
              </a:ext>
            </a:extLst>
          </p:cNvPr>
          <p:cNvSpPr/>
          <p:nvPr/>
        </p:nvSpPr>
        <p:spPr>
          <a:xfrm rot="10800000">
            <a:off x="0" y="0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2" name="演示研究所 SlideLab.cc">
            <a:extLst>
              <a:ext uri="{FF2B5EF4-FFF2-40B4-BE49-F238E27FC236}">
                <a16:creationId xmlns:a16="http://schemas.microsoft.com/office/drawing/2014/main" id="{D5B3D2AE-5034-A4FB-63F7-7EE0D85B832F}"/>
              </a:ext>
            </a:extLst>
          </p:cNvPr>
          <p:cNvSpPr/>
          <p:nvPr/>
        </p:nvSpPr>
        <p:spPr>
          <a:xfrm rot="10800000" flipV="1">
            <a:off x="5689601" y="0"/>
            <a:ext cx="6502400" cy="621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3" name="演示研究所 SlideLab.cc">
            <a:extLst>
              <a:ext uri="{FF2B5EF4-FFF2-40B4-BE49-F238E27FC236}">
                <a16:creationId xmlns:a16="http://schemas.microsoft.com/office/drawing/2014/main" id="{B9766CAF-0CC0-9853-D804-64B3EAA2C387}"/>
              </a:ext>
            </a:extLst>
          </p:cNvPr>
          <p:cNvSpPr txBox="1"/>
          <p:nvPr/>
        </p:nvSpPr>
        <p:spPr>
          <a:xfrm>
            <a:off x="1145740" y="1122202"/>
            <a:ext cx="30418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训练后权重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A8C20BC-89A4-3AAD-7DF9-DE968C8897A7}"/>
              </a:ext>
            </a:extLst>
          </p:cNvPr>
          <p:cNvGrpSpPr/>
          <p:nvPr/>
        </p:nvGrpSpPr>
        <p:grpSpPr>
          <a:xfrm>
            <a:off x="1639953" y="2182153"/>
            <a:ext cx="9235842" cy="3224222"/>
            <a:chOff x="1276985" y="1826165"/>
            <a:chExt cx="9235842" cy="3224222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F06E4575-AA64-9DD7-A185-C21CE33FA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179" b="-2566"/>
            <a:stretch/>
          </p:blipFill>
          <p:spPr>
            <a:xfrm>
              <a:off x="1276985" y="1826165"/>
              <a:ext cx="2882899" cy="1476959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8CDE07C4-9CEB-6F23-4225-460CF55C8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179" b="-2566"/>
            <a:stretch/>
          </p:blipFill>
          <p:spPr>
            <a:xfrm>
              <a:off x="7629927" y="3546081"/>
              <a:ext cx="2882900" cy="1476959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13EE4672-C8D0-4081-81E3-EA3368A46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r="33179" b="-4465"/>
            <a:stretch/>
          </p:blipFill>
          <p:spPr>
            <a:xfrm>
              <a:off x="4467298" y="1826165"/>
              <a:ext cx="2882900" cy="1504306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EF29A457-7ED6-8104-3226-340D28F96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" r="33179" b="-4465"/>
            <a:stretch/>
          </p:blipFill>
          <p:spPr>
            <a:xfrm>
              <a:off x="1276985" y="3546081"/>
              <a:ext cx="2882899" cy="1504306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20B8FB40-9319-27FD-A4F3-4283C2509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3179"/>
            <a:stretch/>
          </p:blipFill>
          <p:spPr>
            <a:xfrm>
              <a:off x="4467298" y="3546081"/>
              <a:ext cx="2882899" cy="1440000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18713FFF-2C2A-C40C-D902-831101C79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3179"/>
            <a:stretch/>
          </p:blipFill>
          <p:spPr>
            <a:xfrm>
              <a:off x="7629927" y="1826165"/>
              <a:ext cx="2882900" cy="1440000"/>
            </a:xfrm>
            <a:prstGeom prst="rect">
              <a:avLst/>
            </a:prstGeom>
          </p:spPr>
        </p:pic>
      </p:grpSp>
      <p:sp>
        <p:nvSpPr>
          <p:cNvPr id="61" name="演示研究所 SlideLab.cc">
            <a:extLst>
              <a:ext uri="{FF2B5EF4-FFF2-40B4-BE49-F238E27FC236}">
                <a16:creationId xmlns:a16="http://schemas.microsoft.com/office/drawing/2014/main" id="{E310FF46-216E-242A-67EA-5E760F369F8B}"/>
              </a:ext>
            </a:extLst>
          </p:cNvPr>
          <p:cNvSpPr/>
          <p:nvPr/>
        </p:nvSpPr>
        <p:spPr>
          <a:xfrm>
            <a:off x="3348366" y="1354074"/>
            <a:ext cx="5495267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发型训练过程中发现效果较差、面部特征严重丢失</a:t>
            </a:r>
          </a:p>
        </p:txBody>
      </p:sp>
    </p:spTree>
    <p:extLst>
      <p:ext uri="{BB962C8B-B14F-4D97-AF65-F5344CB8AC3E}">
        <p14:creationId xmlns:p14="http://schemas.microsoft.com/office/powerpoint/2010/main" val="127986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研究所 SlideLab.cc">
            <a:extLst>
              <a:ext uri="{FF2B5EF4-FFF2-40B4-BE49-F238E27FC236}">
                <a16:creationId xmlns:a16="http://schemas.microsoft.com/office/drawing/2014/main" id="{28ECF2B5-CFCD-FA64-1B63-149F94D4E7C4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3" name="演示研究所 SlideLab.cc">
            <a:extLst>
              <a:ext uri="{FF2B5EF4-FFF2-40B4-BE49-F238E27FC236}">
                <a16:creationId xmlns:a16="http://schemas.microsoft.com/office/drawing/2014/main" id="{836A0335-004F-2B29-B212-4553F71C0F7A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F4E45728-8702-1AC8-03C6-53CECD591BD8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e4e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编码</a:t>
            </a:r>
          </a:p>
        </p:txBody>
      </p:sp>
      <p:sp>
        <p:nvSpPr>
          <p:cNvPr id="23" name="演示研究所 SlideLab.cc">
            <a:extLst>
              <a:ext uri="{FF2B5EF4-FFF2-40B4-BE49-F238E27FC236}">
                <a16:creationId xmlns:a16="http://schemas.microsoft.com/office/drawing/2014/main" id="{C9BDDFC0-2237-0E5A-7B96-09F77A18FD12}"/>
              </a:ext>
            </a:extLst>
          </p:cNvPr>
          <p:cNvSpPr/>
          <p:nvPr/>
        </p:nvSpPr>
        <p:spPr>
          <a:xfrm rot="10800000">
            <a:off x="0" y="0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4" name="演示研究所 SlideLab.cc">
            <a:extLst>
              <a:ext uri="{FF2B5EF4-FFF2-40B4-BE49-F238E27FC236}">
                <a16:creationId xmlns:a16="http://schemas.microsoft.com/office/drawing/2014/main" id="{8057610C-FAE2-F587-5F05-7639048A870C}"/>
              </a:ext>
            </a:extLst>
          </p:cNvPr>
          <p:cNvSpPr/>
          <p:nvPr/>
        </p:nvSpPr>
        <p:spPr>
          <a:xfrm rot="10800000" flipV="1">
            <a:off x="5689601" y="0"/>
            <a:ext cx="6502400" cy="621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5" name="演示研究所 SlideLab.cc">
            <a:extLst>
              <a:ext uri="{FF2B5EF4-FFF2-40B4-BE49-F238E27FC236}">
                <a16:creationId xmlns:a16="http://schemas.microsoft.com/office/drawing/2014/main" id="{5B388726-A99D-C4E5-2751-0F12B1C5F36C}"/>
              </a:ext>
            </a:extLst>
          </p:cNvPr>
          <p:cNvSpPr txBox="1"/>
          <p:nvPr/>
        </p:nvSpPr>
        <p:spPr>
          <a:xfrm>
            <a:off x="1145740" y="1122202"/>
            <a:ext cx="30418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权重微调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F404EF5-B80F-2C59-58ED-C905A642723D}"/>
              </a:ext>
            </a:extLst>
          </p:cNvPr>
          <p:cNvGrpSpPr/>
          <p:nvPr/>
        </p:nvGrpSpPr>
        <p:grpSpPr>
          <a:xfrm>
            <a:off x="365549" y="1784852"/>
            <a:ext cx="11460903" cy="3587194"/>
            <a:chOff x="365549" y="1784852"/>
            <a:chExt cx="11460903" cy="358719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1081418-28DA-5118-5B1C-75B6B6679EF0}"/>
                </a:ext>
              </a:extLst>
            </p:cNvPr>
            <p:cNvGrpSpPr/>
            <p:nvPr/>
          </p:nvGrpSpPr>
          <p:grpSpPr>
            <a:xfrm>
              <a:off x="1213241" y="1834196"/>
              <a:ext cx="10613211" cy="1744637"/>
              <a:chOff x="494538" y="1585103"/>
              <a:chExt cx="10613211" cy="1744637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B521BAB4-366C-24AD-C6E9-473CCEE888B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4538" y="1585103"/>
                <a:ext cx="5275740" cy="1744637"/>
                <a:chOff x="484906" y="3455809"/>
                <a:chExt cx="9093170" cy="3005966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98E3FCBE-8064-6A5B-E8BD-5ED13D48CF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906" y="3462975"/>
                  <a:ext cx="2998800" cy="2998800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FEC89B1F-FE03-B21B-AF1C-4D42A6C1A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1381" y="3455809"/>
                  <a:ext cx="2999510" cy="2999510"/>
                </a:xfrm>
                <a:prstGeom prst="rect">
                  <a:avLst/>
                </a:prstGeom>
              </p:spPr>
            </p:pic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620A4AC4-BBA1-AD03-811C-8245DAC3D3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8566" y="3455809"/>
                  <a:ext cx="2999510" cy="2999510"/>
                </a:xfrm>
                <a:prstGeom prst="rect">
                  <a:avLst/>
                </a:prstGeom>
              </p:spPr>
            </p:pic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D6C5A551-3F81-BB8B-BDE9-9C52A7B20EA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00160" y="1585103"/>
                <a:ext cx="5307589" cy="1743748"/>
                <a:chOff x="5800185" y="1585103"/>
                <a:chExt cx="5368647" cy="1763808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F1D54286-4EF6-D21A-3F8D-60044418DD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4292" y="1585104"/>
                  <a:ext cx="1763807" cy="1763807"/>
                </a:xfrm>
                <a:prstGeom prst="rect">
                  <a:avLst/>
                </a:prstGeom>
              </p:spPr>
            </p:pic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F3289F66-5FAD-C3C0-1C0D-58A092DE12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05025" y="1585103"/>
                  <a:ext cx="1763807" cy="1763807"/>
                </a:xfrm>
                <a:prstGeom prst="rect">
                  <a:avLst/>
                </a:prstGeom>
              </p:spPr>
            </p:pic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ED4AF67D-76EE-BE74-910F-69E6EA00D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0185" y="1585104"/>
                  <a:ext cx="1763807" cy="17638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1704D2A6-E6F9-4DDA-0869-A3EFA5970566}"/>
                </a:ext>
              </a:extLst>
            </p:cNvPr>
            <p:cNvGrpSpPr/>
            <p:nvPr/>
          </p:nvGrpSpPr>
          <p:grpSpPr>
            <a:xfrm>
              <a:off x="1213241" y="3618156"/>
              <a:ext cx="10608297" cy="1753890"/>
              <a:chOff x="1213241" y="3673996"/>
              <a:chExt cx="10608297" cy="1753890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B48B2365-64EA-F9DB-DE2E-24BD1E3445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66692"/>
              <a:stretch/>
            </p:blipFill>
            <p:spPr>
              <a:xfrm>
                <a:off x="8297479" y="3673996"/>
                <a:ext cx="1738833" cy="1742400"/>
              </a:xfrm>
              <a:prstGeom prst="rect">
                <a:avLst/>
              </a:prstGeom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D7B24FCC-98BE-B863-08CC-875B2575E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66692"/>
              <a:stretch/>
            </p:blipFill>
            <p:spPr>
              <a:xfrm>
                <a:off x="6510097" y="3679276"/>
                <a:ext cx="1738833" cy="1742400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FF2F2BA2-FE89-2569-90F5-D4B52BA15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66692"/>
              <a:stretch/>
            </p:blipFill>
            <p:spPr>
              <a:xfrm>
                <a:off x="10082705" y="3685486"/>
                <a:ext cx="1738833" cy="1742400"/>
              </a:xfrm>
              <a:prstGeom prst="rect">
                <a:avLst/>
              </a:prstGeom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C54700BD-62B5-9A25-10B5-1ECA4C360E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66692"/>
              <a:stretch/>
            </p:blipFill>
            <p:spPr>
              <a:xfrm>
                <a:off x="2982211" y="3673996"/>
                <a:ext cx="1738833" cy="1742400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22C10237-F5C4-E047-5339-0AE1EFADAD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66692"/>
              <a:stretch/>
            </p:blipFill>
            <p:spPr>
              <a:xfrm>
                <a:off x="1213241" y="3673996"/>
                <a:ext cx="1738833" cy="1742401"/>
              </a:xfrm>
              <a:prstGeom prst="rect">
                <a:avLst/>
              </a:prstGeom>
            </p:spPr>
          </p:pic>
        </p:grpSp>
        <p:sp>
          <p:nvSpPr>
            <p:cNvPr id="46" name="演示研究所 SlideLab.cc">
              <a:extLst>
                <a:ext uri="{FF2B5EF4-FFF2-40B4-BE49-F238E27FC236}">
                  <a16:creationId xmlns:a16="http://schemas.microsoft.com/office/drawing/2014/main" id="{9843A82B-E740-D29C-AD2D-78823BBB3190}"/>
                </a:ext>
              </a:extLst>
            </p:cNvPr>
            <p:cNvSpPr txBox="1"/>
            <p:nvPr/>
          </p:nvSpPr>
          <p:spPr>
            <a:xfrm>
              <a:off x="365549" y="1784852"/>
              <a:ext cx="3041829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微调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前</a:t>
              </a:r>
              <a:endPara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endPara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endPara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MiSans" pitchFamily="2" charset="-122"/>
                  <a:sym typeface="思源黑体 CN Medium" panose="020B0600000000000000" pitchFamily="34" charset="-122"/>
                </a:rPr>
                <a:t>微调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后</a:t>
              </a:r>
              <a:endPara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A6C260AD-07DB-A8C9-D623-F5935E5FC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66692"/>
            <a:stretch/>
          </p:blipFill>
          <p:spPr>
            <a:xfrm>
              <a:off x="4742101" y="3621331"/>
              <a:ext cx="1738833" cy="174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74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4" name="演示研究所 SlideLab.cc">
            <a:extLst>
              <a:ext uri="{FF2B5EF4-FFF2-40B4-BE49-F238E27FC236}">
                <a16:creationId xmlns:a16="http://schemas.microsoft.com/office/drawing/2014/main" id="{B54A4F0E-CC83-824D-A404-1245DD44052C}"/>
              </a:ext>
            </a:extLst>
          </p:cNvPr>
          <p:cNvSpPr txBox="1"/>
          <p:nvPr/>
        </p:nvSpPr>
        <p:spPr>
          <a:xfrm>
            <a:off x="529392" y="1002093"/>
            <a:ext cx="371454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参考发型收集要求</a:t>
            </a: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41AF6A0B-2010-B545-E6EB-B3056040DA59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发型训练</a:t>
            </a: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2D38EB54-1A83-8517-577B-E5B71F0FB8A8}"/>
              </a:ext>
            </a:extLst>
          </p:cNvPr>
          <p:cNvSpPr/>
          <p:nvPr/>
        </p:nvSpPr>
        <p:spPr>
          <a:xfrm rot="10800000">
            <a:off x="0" y="0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7" name="演示研究所 SlideLab.cc">
            <a:extLst>
              <a:ext uri="{FF2B5EF4-FFF2-40B4-BE49-F238E27FC236}">
                <a16:creationId xmlns:a16="http://schemas.microsoft.com/office/drawing/2014/main" id="{59083EB2-4835-C3F6-85C7-83A0816773C0}"/>
              </a:ext>
            </a:extLst>
          </p:cNvPr>
          <p:cNvSpPr/>
          <p:nvPr/>
        </p:nvSpPr>
        <p:spPr>
          <a:xfrm rot="10800000" flipV="1">
            <a:off x="5689601" y="0"/>
            <a:ext cx="6502400" cy="621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1CBB4B4-B3C0-74F3-0BD6-BFE927A9D089}"/>
              </a:ext>
            </a:extLst>
          </p:cNvPr>
          <p:cNvGrpSpPr/>
          <p:nvPr/>
        </p:nvGrpSpPr>
        <p:grpSpPr>
          <a:xfrm>
            <a:off x="529392" y="2083026"/>
            <a:ext cx="7502615" cy="2910931"/>
            <a:chOff x="1247411" y="2134194"/>
            <a:chExt cx="7502615" cy="291093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4FCA7A0-CDC4-9A6F-20CF-52DE3714EBA7}"/>
                </a:ext>
              </a:extLst>
            </p:cNvPr>
            <p:cNvGrpSpPr/>
            <p:nvPr/>
          </p:nvGrpSpPr>
          <p:grpSpPr>
            <a:xfrm>
              <a:off x="1247411" y="2134194"/>
              <a:ext cx="6986599" cy="2910931"/>
              <a:chOff x="1247411" y="2134194"/>
              <a:chExt cx="6986599" cy="2910931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A83AF4E3-59BA-8A88-47D5-63E37B82BE0F}"/>
                  </a:ext>
                </a:extLst>
              </p:cNvPr>
              <p:cNvGrpSpPr/>
              <p:nvPr/>
            </p:nvGrpSpPr>
            <p:grpSpPr>
              <a:xfrm>
                <a:off x="1247411" y="2134194"/>
                <a:ext cx="6207617" cy="2910931"/>
                <a:chOff x="6248400" y="3624115"/>
                <a:chExt cx="4461598" cy="2206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1BFFBF51-2376-9CB9-FF0D-292C35BF8389}"/>
                    </a:ext>
                  </a:extLst>
                </p:cNvPr>
                <p:cNvSpPr/>
                <p:nvPr/>
              </p:nvSpPr>
              <p:spPr>
                <a:xfrm>
                  <a:off x="6248400" y="4140200"/>
                  <a:ext cx="1134533" cy="109795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5226409B-3EED-A634-CE35-2D2C3B78B592}"/>
                    </a:ext>
                  </a:extLst>
                </p:cNvPr>
                <p:cNvSpPr/>
                <p:nvPr/>
              </p:nvSpPr>
              <p:spPr>
                <a:xfrm>
                  <a:off x="7026632" y="3624115"/>
                  <a:ext cx="1937785" cy="15016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8CDE02D4-D95A-F3A5-D0F8-E2B5D3728F56}"/>
                    </a:ext>
                  </a:extLst>
                </p:cNvPr>
                <p:cNvSpPr/>
                <p:nvPr/>
              </p:nvSpPr>
              <p:spPr>
                <a:xfrm>
                  <a:off x="8146015" y="4095775"/>
                  <a:ext cx="2563983" cy="17000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16043ACF-7B2E-0A94-874B-6DFF19BB1499}"/>
                    </a:ext>
                  </a:extLst>
                </p:cNvPr>
                <p:cNvSpPr/>
                <p:nvPr/>
              </p:nvSpPr>
              <p:spPr>
                <a:xfrm>
                  <a:off x="6495183" y="4255924"/>
                  <a:ext cx="3465381" cy="157464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" name="演示研究所 SlideLab.cc">
                <a:extLst>
                  <a:ext uri="{FF2B5EF4-FFF2-40B4-BE49-F238E27FC236}">
                    <a16:creationId xmlns:a16="http://schemas.microsoft.com/office/drawing/2014/main" id="{D6EB2991-F886-5840-DF5F-D0EAF21C3FBD}"/>
                  </a:ext>
                </a:extLst>
              </p:cNvPr>
              <p:cNvSpPr txBox="1"/>
              <p:nvPr/>
            </p:nvSpPr>
            <p:spPr>
              <a:xfrm rot="21101553">
                <a:off x="1438834" y="2998398"/>
                <a:ext cx="679517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4400" b="1" dirty="0">
                    <a:solidFill>
                      <a:schemeClr val="accent2">
                        <a:lumMod val="75000"/>
                      </a:schemeClr>
                    </a:solidFill>
                    <a:latin typeface="MiSans" pitchFamily="2" charset="-122"/>
                    <a:ea typeface="MiSans" pitchFamily="2" charset="-122"/>
                    <a:sym typeface="思源黑体 CN Medium" panose="020B0600000000000000" pitchFamily="34" charset="-122"/>
                  </a:rPr>
                  <a:t>符合历史</a:t>
                </a:r>
                <a:endParaRPr lang="en-US" altLang="zh-CN" sz="4400" b="1" dirty="0">
                  <a:solidFill>
                    <a:schemeClr val="accent2">
                      <a:lumMod val="75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B44F1CC-D04B-D676-EE8F-17B8CF16EBCB}"/>
                  </a:ext>
                </a:extLst>
              </p:cNvPr>
              <p:cNvSpPr txBox="1"/>
              <p:nvPr/>
            </p:nvSpPr>
            <p:spPr>
              <a:xfrm rot="985939">
                <a:off x="5525272" y="4420440"/>
                <a:ext cx="224183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MiSans" pitchFamily="2" charset="-122"/>
                    <a:ea typeface="MiSans" pitchFamily="2" charset="-122"/>
                    <a:sym typeface="思源黑体 CN Medium" panose="020B0600000000000000" pitchFamily="34" charset="-122"/>
                  </a:rPr>
                  <a:t>美观</a:t>
                </a:r>
                <a:endParaRPr lang="en-US" altLang="zh-CN" sz="3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54D45CB-46EE-C2CF-F0D9-12F25E2DE468}"/>
                  </a:ext>
                </a:extLst>
              </p:cNvPr>
              <p:cNvSpPr txBox="1"/>
              <p:nvPr/>
            </p:nvSpPr>
            <p:spPr>
              <a:xfrm rot="2106692">
                <a:off x="3815035" y="3719011"/>
                <a:ext cx="346041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accent2">
                        <a:lumMod val="75000"/>
                      </a:schemeClr>
                    </a:solidFill>
                    <a:latin typeface="MiSans" pitchFamily="2" charset="-122"/>
                    <a:ea typeface="MiSans" pitchFamily="2" charset="-122"/>
                    <a:sym typeface="思源黑体 CN Medium" panose="020B0600000000000000" pitchFamily="34" charset="-122"/>
                  </a:rPr>
                  <a:t>正脸</a:t>
                </a:r>
                <a:endParaRPr lang="en-US" altLang="zh-CN" sz="3600" b="1" dirty="0">
                  <a:solidFill>
                    <a:schemeClr val="accent2">
                      <a:lumMod val="75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9D66C64-B5B1-1913-2A82-2CA042024168}"/>
                  </a:ext>
                </a:extLst>
              </p:cNvPr>
              <p:cNvSpPr txBox="1"/>
              <p:nvPr/>
            </p:nvSpPr>
            <p:spPr>
              <a:xfrm>
                <a:off x="2609987" y="2557993"/>
                <a:ext cx="309763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MiSans" pitchFamily="2" charset="-122"/>
                    <a:ea typeface="MiSans" pitchFamily="2" charset="-122"/>
                    <a:sym typeface="思源黑体 CN Medium" panose="020B0600000000000000" pitchFamily="34" charset="-122"/>
                  </a:rPr>
                  <a:t>发饰少</a:t>
                </a:r>
                <a:endParaRPr lang="en-US" altLang="zh-CN" sz="3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endParaRPr>
              </a:p>
            </p:txBody>
          </p:sp>
        </p:grpSp>
        <p:sp>
          <p:nvSpPr>
            <p:cNvPr id="9" name="演示研究所 SlideLab.cc">
              <a:extLst>
                <a:ext uri="{FF2B5EF4-FFF2-40B4-BE49-F238E27FC236}">
                  <a16:creationId xmlns:a16="http://schemas.microsoft.com/office/drawing/2014/main" id="{4DF45495-77F3-69EC-8805-288BF5CD6655}"/>
                </a:ext>
              </a:extLst>
            </p:cNvPr>
            <p:cNvSpPr txBox="1"/>
            <p:nvPr/>
          </p:nvSpPr>
          <p:spPr>
            <a:xfrm rot="20841402">
              <a:off x="4890057" y="3355452"/>
              <a:ext cx="37145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accent2"/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分辨率高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C0EAB70-5ECC-695C-329A-20AD1A3A1EC3}"/>
                </a:ext>
              </a:extLst>
            </p:cNvPr>
            <p:cNvSpPr txBox="1"/>
            <p:nvPr/>
          </p:nvSpPr>
          <p:spPr>
            <a:xfrm>
              <a:off x="2665219" y="4102229"/>
              <a:ext cx="608480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accent2"/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脸部阴影少</a:t>
              </a:r>
              <a:endParaRPr lang="zh-CN" altLang="en-US" sz="36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202D7E42-FF1F-D29A-CF9B-68BF7D6B8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51" t="34203" r="63641" b="35167"/>
          <a:stretch/>
        </p:blipFill>
        <p:spPr>
          <a:xfrm>
            <a:off x="7232931" y="862208"/>
            <a:ext cx="2240638" cy="2616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4701C44-8A43-A572-9348-B4629E1DF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37"/>
          <a:stretch/>
        </p:blipFill>
        <p:spPr>
          <a:xfrm>
            <a:off x="7582097" y="3800369"/>
            <a:ext cx="1891314" cy="2241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2FD3FEB-7D5A-3E11-E0A2-F3FC96B50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389"/>
          <a:stretch/>
        </p:blipFill>
        <p:spPr>
          <a:xfrm>
            <a:off x="9832802" y="1216629"/>
            <a:ext cx="1891314" cy="22581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EFCE6344-4821-FF11-DDAE-125C5D5B5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389"/>
          <a:stretch/>
        </p:blipFill>
        <p:spPr>
          <a:xfrm>
            <a:off x="9832802" y="3794184"/>
            <a:ext cx="1891313" cy="22581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演示研究所 SlideLab.cc">
            <a:extLst>
              <a:ext uri="{FF2B5EF4-FFF2-40B4-BE49-F238E27FC236}">
                <a16:creationId xmlns:a16="http://schemas.microsoft.com/office/drawing/2014/main" id="{35FB8FFC-C258-42D6-7E2D-1A3F731161ED}"/>
              </a:ext>
            </a:extLst>
          </p:cNvPr>
          <p:cNvSpPr/>
          <p:nvPr/>
        </p:nvSpPr>
        <p:spPr>
          <a:xfrm>
            <a:off x="446026" y="5692193"/>
            <a:ext cx="399525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左上图：堕马髻 唐 张萱周昉（传）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《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宫乐图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右、下三图：网络仿妆发型图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D9E8D2-43A6-787B-C876-9C600D63F112}"/>
              </a:ext>
            </a:extLst>
          </p:cNvPr>
          <p:cNvSpPr txBox="1"/>
          <p:nvPr/>
        </p:nvSpPr>
        <p:spPr>
          <a:xfrm rot="384533">
            <a:off x="4318345" y="3014279"/>
            <a:ext cx="60848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2"/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直视前方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92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7807E435-8179-DF29-6EF2-B19ADE951502}"/>
              </a:ext>
            </a:extLst>
          </p:cNvPr>
          <p:cNvSpPr txBox="1"/>
          <p:nvPr/>
        </p:nvSpPr>
        <p:spPr>
          <a:xfrm>
            <a:off x="529392" y="1002093"/>
            <a:ext cx="371454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参考发型处理</a:t>
            </a:r>
          </a:p>
        </p:txBody>
      </p:sp>
      <p:sp>
        <p:nvSpPr>
          <p:cNvPr id="6" name="演示研究所 SlideLab.cc">
            <a:extLst>
              <a:ext uri="{FF2B5EF4-FFF2-40B4-BE49-F238E27FC236}">
                <a16:creationId xmlns:a16="http://schemas.microsoft.com/office/drawing/2014/main" id="{F8C35F4F-710D-A1FC-99CD-B199AF5A7117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发型训练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8191D8-8240-A2F6-1172-92D3A19A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8"/>
          <a:stretch/>
        </p:blipFill>
        <p:spPr>
          <a:xfrm>
            <a:off x="2052163" y="2165239"/>
            <a:ext cx="8815932" cy="1704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779FC4-FA71-E280-6463-AFC5D8566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48"/>
          <a:stretch/>
        </p:blipFill>
        <p:spPr>
          <a:xfrm>
            <a:off x="2039165" y="4039277"/>
            <a:ext cx="8745170" cy="1631964"/>
          </a:xfrm>
          <a:prstGeom prst="rect">
            <a:avLst/>
          </a:prstGeom>
        </p:spPr>
      </p:pic>
      <p:sp>
        <p:nvSpPr>
          <p:cNvPr id="11" name="演示研究所 SlideLab.cc">
            <a:extLst>
              <a:ext uri="{FF2B5EF4-FFF2-40B4-BE49-F238E27FC236}">
                <a16:creationId xmlns:a16="http://schemas.microsoft.com/office/drawing/2014/main" id="{435236AC-F852-E0DE-48EE-95ED4DB90F57}"/>
              </a:ext>
            </a:extLst>
          </p:cNvPr>
          <p:cNvSpPr/>
          <p:nvPr/>
        </p:nvSpPr>
        <p:spPr>
          <a:xfrm>
            <a:off x="3426552" y="1183242"/>
            <a:ext cx="399525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人脸识别、转正、图片切割（代码实现）</a:t>
            </a:r>
          </a:p>
        </p:txBody>
      </p:sp>
      <p:sp>
        <p:nvSpPr>
          <p:cNvPr id="12" name="演示研究所 SlideLab.cc">
            <a:extLst>
              <a:ext uri="{FF2B5EF4-FFF2-40B4-BE49-F238E27FC236}">
                <a16:creationId xmlns:a16="http://schemas.microsoft.com/office/drawing/2014/main" id="{10C397D7-B192-04C0-8218-BC38AB6B489A}"/>
              </a:ext>
            </a:extLst>
          </p:cNvPr>
          <p:cNvSpPr txBox="1"/>
          <p:nvPr/>
        </p:nvSpPr>
        <p:spPr>
          <a:xfrm>
            <a:off x="979801" y="2297383"/>
            <a:ext cx="3041829" cy="31700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处理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前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MiSans" pitchFamily="2" charset="-122"/>
                <a:sym typeface="思源黑体 CN Medium" panose="020B0600000000000000" pitchFamily="34" charset="-122"/>
              </a:rPr>
              <a:t>处理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后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85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16CA4479-1C5F-BFBC-541B-53D95B04BC95}"/>
              </a:ext>
            </a:extLst>
          </p:cNvPr>
          <p:cNvSpPr txBox="1"/>
          <p:nvPr/>
        </p:nvSpPr>
        <p:spPr>
          <a:xfrm>
            <a:off x="529392" y="1002093"/>
            <a:ext cx="562012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映射器网络：效果验证</a:t>
            </a: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6DC160AA-784F-86AB-610F-7235531B0ABE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发型训练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AA18E9-0225-E6BC-6E46-A204EA07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73" y="1588845"/>
            <a:ext cx="4194211" cy="461757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B6FFDE8-29BB-BBB3-AD42-CF3B4EDBA597}"/>
              </a:ext>
            </a:extLst>
          </p:cNvPr>
          <p:cNvGrpSpPr>
            <a:grpSpLocks noChangeAspect="1"/>
          </p:cNvGrpSpPr>
          <p:nvPr/>
        </p:nvGrpSpPr>
        <p:grpSpPr>
          <a:xfrm>
            <a:off x="3827162" y="461279"/>
            <a:ext cx="7922382" cy="5752156"/>
            <a:chOff x="3094681" y="47749"/>
            <a:chExt cx="8690411" cy="6309793"/>
          </a:xfrm>
        </p:grpSpPr>
        <p:sp>
          <p:nvSpPr>
            <p:cNvPr id="6" name="演示研究所 SlideLab.cc">
              <a:extLst>
                <a:ext uri="{FF2B5EF4-FFF2-40B4-BE49-F238E27FC236}">
                  <a16:creationId xmlns:a16="http://schemas.microsoft.com/office/drawing/2014/main" id="{825B06C2-B997-864E-DCB7-036B94E6B0F3}"/>
                </a:ext>
              </a:extLst>
            </p:cNvPr>
            <p:cNvSpPr/>
            <p:nvPr/>
          </p:nvSpPr>
          <p:spPr>
            <a:xfrm>
              <a:off x="4031641" y="1920087"/>
              <a:ext cx="3995251" cy="2316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训练时长：</a:t>
              </a:r>
              <a:r>
                <a:rPr lang="en-US" altLang="zh-CN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4</a:t>
              </a: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小时</a:t>
              </a:r>
              <a:endParaRPr lang="en-US" altLang="zh-CN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迭代次数：</a:t>
              </a:r>
              <a:r>
                <a:rPr lang="en-US" altLang="zh-CN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30500</a:t>
              </a: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次</a:t>
              </a:r>
              <a:endParaRPr lang="en-US" altLang="zh-CN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人脸数据集：</a:t>
              </a:r>
              <a:r>
                <a:rPr lang="en-US" altLang="zh-CN" sz="1400" i="1" dirty="0" err="1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CelebA</a:t>
              </a:r>
              <a:r>
                <a:rPr lang="en-US" altLang="zh-CN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-HQ</a:t>
              </a: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数据集</a:t>
              </a:r>
              <a:br>
                <a:rPr lang="en-US" altLang="zh-CN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</a:b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训练集数量：≈ </a:t>
              </a:r>
              <a:r>
                <a:rPr lang="en-US" altLang="zh-CN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24700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测试集数量： ≈ </a:t>
              </a:r>
              <a:r>
                <a:rPr lang="en-US" altLang="zh-CN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3000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基本学习率：</a:t>
              </a:r>
              <a:r>
                <a:rPr lang="en-US" altLang="zh-CN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0.0005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Batch size</a:t>
              </a: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：</a:t>
              </a:r>
              <a:r>
                <a:rPr lang="en-US" altLang="zh-CN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1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AB204E3-44E7-4911-41E4-AD8E07AA9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0694" y="480087"/>
              <a:ext cx="4314398" cy="144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114F3A0-1FF9-FF69-A21E-C0D118E34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4681" y="4917542"/>
              <a:ext cx="4314398" cy="144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18DB267-A0CD-67C2-6E2B-68EBC3D24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0695" y="4917542"/>
              <a:ext cx="4314397" cy="1440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D0CDB4B-75C2-5FF1-E911-D09C433E0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695" y="1959239"/>
              <a:ext cx="4314397" cy="144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447B220-6A71-DF06-190D-CBCF0D597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0695" y="3438391"/>
              <a:ext cx="4314397" cy="1440000"/>
            </a:xfrm>
            <a:prstGeom prst="rect">
              <a:avLst/>
            </a:prstGeom>
          </p:spPr>
        </p:pic>
        <p:sp>
          <p:nvSpPr>
            <p:cNvPr id="4" name="演示研究所 SlideLab.cc">
              <a:extLst>
                <a:ext uri="{FF2B5EF4-FFF2-40B4-BE49-F238E27FC236}">
                  <a16:creationId xmlns:a16="http://schemas.microsoft.com/office/drawing/2014/main" id="{428AA41F-702A-6726-EADF-8CB5EF5A0453}"/>
                </a:ext>
              </a:extLst>
            </p:cNvPr>
            <p:cNvSpPr txBox="1"/>
            <p:nvPr/>
          </p:nvSpPr>
          <p:spPr>
            <a:xfrm>
              <a:off x="7310840" y="47749"/>
              <a:ext cx="1930240" cy="4051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人脸输入图片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82D7C66-CD71-92EC-D4FD-864A9FB0BD4A}"/>
                </a:ext>
              </a:extLst>
            </p:cNvPr>
            <p:cNvSpPr txBox="1"/>
            <p:nvPr/>
          </p:nvSpPr>
          <p:spPr>
            <a:xfrm>
              <a:off x="9004659" y="49195"/>
              <a:ext cx="1262259" cy="7089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生成图片</a:t>
              </a:r>
              <a:r>
                <a:rPr lang="en-US" altLang="zh-CN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	</a:t>
              </a:r>
              <a:endPara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DC5D92B-5CA3-B2DF-24D4-77C0A7CCC5A4}"/>
              </a:ext>
            </a:extLst>
          </p:cNvPr>
          <p:cNvSpPr txBox="1"/>
          <p:nvPr/>
        </p:nvSpPr>
        <p:spPr>
          <a:xfrm>
            <a:off x="10371633" y="461279"/>
            <a:ext cx="1576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发型参考图片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74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92272415-4BF1-B00E-5B18-A1FEADA51FF5}"/>
              </a:ext>
            </a:extLst>
          </p:cNvPr>
          <p:cNvSpPr txBox="1"/>
          <p:nvPr/>
        </p:nvSpPr>
        <p:spPr>
          <a:xfrm>
            <a:off x="529392" y="1002093"/>
            <a:ext cx="371454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映射器网络</a:t>
            </a: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53546CEB-2D7F-C397-8CE0-BF4DC65198E5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发型训练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6A7AD8B-4EC8-3358-6EC6-C0A05837E592}"/>
              </a:ext>
            </a:extLst>
          </p:cNvPr>
          <p:cNvGrpSpPr/>
          <p:nvPr/>
        </p:nvGrpSpPr>
        <p:grpSpPr>
          <a:xfrm>
            <a:off x="790670" y="1051734"/>
            <a:ext cx="10610659" cy="4804173"/>
            <a:chOff x="790670" y="1051734"/>
            <a:chExt cx="10610659" cy="480417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30C447A-DAE7-7C9B-6383-E8C154FB1574}"/>
                </a:ext>
              </a:extLst>
            </p:cNvPr>
            <p:cNvGrpSpPr/>
            <p:nvPr/>
          </p:nvGrpSpPr>
          <p:grpSpPr>
            <a:xfrm>
              <a:off x="790670" y="2035029"/>
              <a:ext cx="10610659" cy="3820878"/>
              <a:chOff x="821900" y="1803513"/>
              <a:chExt cx="10610659" cy="382087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CEE491D-0F8E-89A5-4B78-A7AB0152C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65209" y="3873031"/>
                <a:ext cx="5167350" cy="1724687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ABBD895-9DE6-BD2E-CC9C-2B25E182F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900" y="3899704"/>
                <a:ext cx="5167350" cy="1724687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BFFB96B4-7C2E-4228-A5CC-F1BB15AF4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5208" y="1833836"/>
                <a:ext cx="5167350" cy="1724687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385D2032-C641-01D0-ABD1-B5CC461AF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900" y="1803513"/>
                <a:ext cx="5167350" cy="1724687"/>
              </a:xfrm>
              <a:prstGeom prst="rect">
                <a:avLst/>
              </a:prstGeom>
            </p:spPr>
          </p:pic>
        </p:grpSp>
        <p:sp>
          <p:nvSpPr>
            <p:cNvPr id="13" name="演示研究所 SlideLab.cc">
              <a:extLst>
                <a:ext uri="{FF2B5EF4-FFF2-40B4-BE49-F238E27FC236}">
                  <a16:creationId xmlns:a16="http://schemas.microsoft.com/office/drawing/2014/main" id="{D8166D21-31FA-D784-3B7E-E0715F8C22F8}"/>
                </a:ext>
              </a:extLst>
            </p:cNvPr>
            <p:cNvSpPr/>
            <p:nvPr/>
          </p:nvSpPr>
          <p:spPr>
            <a:xfrm>
              <a:off x="6161150" y="1051734"/>
              <a:ext cx="3995252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训练时长：</a:t>
              </a:r>
              <a:r>
                <a:rPr lang="en-US" altLang="zh-CN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5</a:t>
              </a: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小时</a:t>
              </a:r>
              <a:endParaRPr lang="en-US" altLang="zh-CN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迭代次数：</a:t>
              </a:r>
              <a:r>
                <a:rPr lang="en-US" altLang="zh-CN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40200</a:t>
              </a:r>
              <a:r>
                <a:rPr lang="zh-CN" altLang="en-US" sz="1400" i="1" dirty="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次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A4E8D49-6D9F-1125-9E95-7CAF0E79A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3620" y="2035316"/>
              <a:ext cx="1724400" cy="17244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3488361-3ED9-594E-45B6-050AD2CBA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3620" y="4129754"/>
              <a:ext cx="1724400" cy="17244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0A1C027-5823-C169-9655-049736F93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76929" y="4097106"/>
              <a:ext cx="1724400" cy="17244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524E90C-B922-8738-DEC1-A6DD46F3C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65628" y="2057624"/>
              <a:ext cx="1724400" cy="172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6140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53546CEB-2D7F-C397-8CE0-BF4DC65198E5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发型训练</a:t>
            </a:r>
          </a:p>
        </p:txBody>
      </p:sp>
      <p:sp>
        <p:nvSpPr>
          <p:cNvPr id="4" name="演示研究所 SlideLab.cc">
            <a:extLst>
              <a:ext uri="{FF2B5EF4-FFF2-40B4-BE49-F238E27FC236}">
                <a16:creationId xmlns:a16="http://schemas.microsoft.com/office/drawing/2014/main" id="{9DFF5FFD-5C9D-54F7-9D86-665CC8F7DF26}"/>
              </a:ext>
            </a:extLst>
          </p:cNvPr>
          <p:cNvSpPr txBox="1"/>
          <p:nvPr/>
        </p:nvSpPr>
        <p:spPr>
          <a:xfrm>
            <a:off x="529392" y="1002093"/>
            <a:ext cx="528507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映射器网络：探索与改进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DA5B546-B607-4447-4B15-D0AB1ECFAA9E}"/>
              </a:ext>
            </a:extLst>
          </p:cNvPr>
          <p:cNvGrpSpPr>
            <a:grpSpLocks noChangeAspect="1"/>
          </p:cNvGrpSpPr>
          <p:nvPr/>
        </p:nvGrpSpPr>
        <p:grpSpPr>
          <a:xfrm>
            <a:off x="1086291" y="2368828"/>
            <a:ext cx="10242667" cy="3604091"/>
            <a:chOff x="1014730" y="2137795"/>
            <a:chExt cx="9006058" cy="316896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C427D67-620D-AF2C-3E01-2B6D38FE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8937" y="2137795"/>
              <a:ext cx="4314397" cy="144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CDBE93F-6E17-4B24-1554-C2A9FB7B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6391" y="2137795"/>
              <a:ext cx="4314397" cy="144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C04C53A-C68C-D18A-4463-212235EC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730" y="3866760"/>
              <a:ext cx="4314397" cy="144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7290D06-0BBF-93F0-3E60-9EC958BE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6390" y="3860192"/>
              <a:ext cx="4314397" cy="1440000"/>
            </a:xfrm>
            <a:prstGeom prst="rect">
              <a:avLst/>
            </a:prstGeom>
          </p:spPr>
        </p:pic>
      </p:grpSp>
      <p:sp>
        <p:nvSpPr>
          <p:cNvPr id="16" name="演示研究所 SlideLab.cc">
            <a:extLst>
              <a:ext uri="{FF2B5EF4-FFF2-40B4-BE49-F238E27FC236}">
                <a16:creationId xmlns:a16="http://schemas.microsoft.com/office/drawing/2014/main" id="{92B054A8-3E67-BBD2-455D-CFAA866A230D}"/>
              </a:ext>
            </a:extLst>
          </p:cNvPr>
          <p:cNvSpPr/>
          <p:nvPr/>
        </p:nvSpPr>
        <p:spPr>
          <a:xfrm>
            <a:off x="6377535" y="1352381"/>
            <a:ext cx="399525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训练时长：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14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小时</a:t>
            </a: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迭代次数：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134300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98264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48BDDCC9-3A7F-4975-7DF2-35BE7C9C4DA4}"/>
              </a:ext>
            </a:extLst>
          </p:cNvPr>
          <p:cNvSpPr txBox="1"/>
          <p:nvPr/>
        </p:nvSpPr>
        <p:spPr>
          <a:xfrm>
            <a:off x="529392" y="1002093"/>
            <a:ext cx="776794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映射器网络：探索与改进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——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原因分析</a:t>
            </a: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7FA59905-192A-6381-973C-642FFCC73A11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发型训练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BDD49EA-350B-CAC7-D283-106C126AE96E}"/>
              </a:ext>
            </a:extLst>
          </p:cNvPr>
          <p:cNvGrpSpPr/>
          <p:nvPr/>
        </p:nvGrpSpPr>
        <p:grpSpPr>
          <a:xfrm>
            <a:off x="2392640" y="1932584"/>
            <a:ext cx="7602212" cy="4118166"/>
            <a:chOff x="1024896" y="1934930"/>
            <a:chExt cx="7602212" cy="4118166"/>
          </a:xfrm>
        </p:grpSpPr>
        <p:sp>
          <p:nvSpPr>
            <p:cNvPr id="4" name="演示研究所 SlideLab.cc">
              <a:extLst>
                <a:ext uri="{FF2B5EF4-FFF2-40B4-BE49-F238E27FC236}">
                  <a16:creationId xmlns:a16="http://schemas.microsoft.com/office/drawing/2014/main" id="{82AE6975-0F1E-659B-A3D4-0560BC8DDD39}"/>
                </a:ext>
              </a:extLst>
            </p:cNvPr>
            <p:cNvSpPr/>
            <p:nvPr/>
          </p:nvSpPr>
          <p:spPr>
            <a:xfrm>
              <a:off x="1532959" y="1934930"/>
              <a:ext cx="1438275" cy="14382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5" name="演示研究所 SlideLab.cc">
              <a:extLst>
                <a:ext uri="{FF2B5EF4-FFF2-40B4-BE49-F238E27FC236}">
                  <a16:creationId xmlns:a16="http://schemas.microsoft.com/office/drawing/2014/main" id="{54587983-22A6-D62E-98CD-E7455B02B94E}"/>
                </a:ext>
              </a:extLst>
            </p:cNvPr>
            <p:cNvSpPr/>
            <p:nvPr/>
          </p:nvSpPr>
          <p:spPr>
            <a:xfrm>
              <a:off x="4095561" y="1934930"/>
              <a:ext cx="1438275" cy="1438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6" name="演示研究所 SlideLab.cc">
              <a:extLst>
                <a:ext uri="{FF2B5EF4-FFF2-40B4-BE49-F238E27FC236}">
                  <a16:creationId xmlns:a16="http://schemas.microsoft.com/office/drawing/2014/main" id="{8B8CD401-E5CD-2D18-A078-22C4CEE771E7}"/>
                </a:ext>
              </a:extLst>
            </p:cNvPr>
            <p:cNvSpPr/>
            <p:nvPr/>
          </p:nvSpPr>
          <p:spPr>
            <a:xfrm>
              <a:off x="6658163" y="1934930"/>
              <a:ext cx="1438275" cy="14382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8" name="演示研究所 SlideLab.cc">
              <a:extLst>
                <a:ext uri="{FF2B5EF4-FFF2-40B4-BE49-F238E27FC236}">
                  <a16:creationId xmlns:a16="http://schemas.microsoft.com/office/drawing/2014/main" id="{FFD179CF-E1A4-6867-6435-0215B3923867}"/>
                </a:ext>
              </a:extLst>
            </p:cNvPr>
            <p:cNvSpPr txBox="1"/>
            <p:nvPr/>
          </p:nvSpPr>
          <p:spPr>
            <a:xfrm>
              <a:off x="1702935" y="2326847"/>
              <a:ext cx="1098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01</a:t>
              </a:r>
              <a:endParaRPr lang="zh-CN" altLang="en-US" sz="360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9" name="演示研究所 SlideLab.cc">
              <a:extLst>
                <a:ext uri="{FF2B5EF4-FFF2-40B4-BE49-F238E27FC236}">
                  <a16:creationId xmlns:a16="http://schemas.microsoft.com/office/drawing/2014/main" id="{837C912E-25DF-D969-A052-0C25F371A392}"/>
                </a:ext>
              </a:extLst>
            </p:cNvPr>
            <p:cNvSpPr txBox="1"/>
            <p:nvPr/>
          </p:nvSpPr>
          <p:spPr>
            <a:xfrm>
              <a:off x="4103520" y="2326847"/>
              <a:ext cx="1422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02</a:t>
              </a:r>
              <a:endParaRPr lang="zh-CN" altLang="en-US" sz="360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0" name="演示研究所 SlideLab.cc">
              <a:extLst>
                <a:ext uri="{FF2B5EF4-FFF2-40B4-BE49-F238E27FC236}">
                  <a16:creationId xmlns:a16="http://schemas.microsoft.com/office/drawing/2014/main" id="{88794D41-6AE9-B1A6-748D-8B51EC78638D}"/>
                </a:ext>
              </a:extLst>
            </p:cNvPr>
            <p:cNvSpPr txBox="1"/>
            <p:nvPr/>
          </p:nvSpPr>
          <p:spPr>
            <a:xfrm>
              <a:off x="6666122" y="2326847"/>
              <a:ext cx="1422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03</a:t>
              </a:r>
              <a:endParaRPr lang="zh-CN" altLang="en-US" sz="360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2" name="演示研究所 SlideLab.cc">
              <a:extLst>
                <a:ext uri="{FF2B5EF4-FFF2-40B4-BE49-F238E27FC236}">
                  <a16:creationId xmlns:a16="http://schemas.microsoft.com/office/drawing/2014/main" id="{4380BF1A-C2E9-D907-F677-2F0096531F37}"/>
                </a:ext>
              </a:extLst>
            </p:cNvPr>
            <p:cNvSpPr txBox="1"/>
            <p:nvPr/>
          </p:nvSpPr>
          <p:spPr>
            <a:xfrm>
              <a:off x="1024896" y="3921358"/>
              <a:ext cx="2433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 Normal" pitchFamily="2" charset="-122"/>
                  <a:ea typeface="MiSans Normal" pitchFamily="2" charset="-122"/>
                  <a:sym typeface="思源黑体 CN Medium" panose="020B0600000000000000" pitchFamily="34" charset="-122"/>
                </a:rPr>
                <a:t>参数设置</a:t>
              </a:r>
            </a:p>
          </p:txBody>
        </p:sp>
        <p:sp>
          <p:nvSpPr>
            <p:cNvPr id="13" name="演示研究所 SlideLab.cc">
              <a:extLst>
                <a:ext uri="{FF2B5EF4-FFF2-40B4-BE49-F238E27FC236}">
                  <a16:creationId xmlns:a16="http://schemas.microsoft.com/office/drawing/2014/main" id="{EC571EDB-8929-C410-1115-23D8928E137C}"/>
                </a:ext>
              </a:extLst>
            </p:cNvPr>
            <p:cNvSpPr txBox="1"/>
            <p:nvPr/>
          </p:nvSpPr>
          <p:spPr>
            <a:xfrm>
              <a:off x="1024896" y="4383023"/>
              <a:ext cx="2433360" cy="167007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在相同人脸数据集、训练测试集划分、基本学习率等参数设置下，经验证现代发型编辑有较好的操作效果，证明该参数设置可行。</a:t>
              </a:r>
            </a:p>
          </p:txBody>
        </p:sp>
        <p:sp>
          <p:nvSpPr>
            <p:cNvPr id="14" name="演示研究所 SlideLab.cc">
              <a:extLst>
                <a:ext uri="{FF2B5EF4-FFF2-40B4-BE49-F238E27FC236}">
                  <a16:creationId xmlns:a16="http://schemas.microsoft.com/office/drawing/2014/main" id="{FBD74CC7-3452-B104-62CE-B69C8B5723B8}"/>
                </a:ext>
              </a:extLst>
            </p:cNvPr>
            <p:cNvSpPr txBox="1"/>
            <p:nvPr/>
          </p:nvSpPr>
          <p:spPr>
            <a:xfrm>
              <a:off x="3564894" y="3921358"/>
              <a:ext cx="2433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 Normal" pitchFamily="2" charset="-122"/>
                  <a:ea typeface="MiSans Normal" pitchFamily="2" charset="-122"/>
                  <a:sym typeface="思源黑体 CN Medium" panose="020B0600000000000000" pitchFamily="34" charset="-122"/>
                </a:rPr>
                <a:t>CLIP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5" name="演示研究所 SlideLab.cc">
              <a:extLst>
                <a:ext uri="{FF2B5EF4-FFF2-40B4-BE49-F238E27FC236}">
                  <a16:creationId xmlns:a16="http://schemas.microsoft.com/office/drawing/2014/main" id="{CB2A8804-A6A3-FED5-7C32-616358024A83}"/>
                </a:ext>
              </a:extLst>
            </p:cNvPr>
            <p:cNvSpPr txBox="1"/>
            <p:nvPr/>
          </p:nvSpPr>
          <p:spPr>
            <a:xfrm>
              <a:off x="3564894" y="4383023"/>
              <a:ext cx="2433360" cy="13469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使用参考图像作为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CLIP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编码器输入可能会丢失细粒度的结构信息，无法实现对发型结构的完美转移。</a:t>
              </a:r>
            </a:p>
          </p:txBody>
        </p:sp>
        <p:sp>
          <p:nvSpPr>
            <p:cNvPr id="16" name="演示研究所 SlideLab.cc">
              <a:extLst>
                <a:ext uri="{FF2B5EF4-FFF2-40B4-BE49-F238E27FC236}">
                  <a16:creationId xmlns:a16="http://schemas.microsoft.com/office/drawing/2014/main" id="{F85EF66A-1F9F-31EA-5DA7-1E5A051B9729}"/>
                </a:ext>
              </a:extLst>
            </p:cNvPr>
            <p:cNvSpPr txBox="1"/>
            <p:nvPr/>
          </p:nvSpPr>
          <p:spPr>
            <a:xfrm>
              <a:off x="6193746" y="3921358"/>
              <a:ext cx="2433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 Normal" pitchFamily="2" charset="-122"/>
                  <a:ea typeface="MiSans Normal" pitchFamily="2" charset="-122"/>
                  <a:sym typeface="思源黑体 CN Medium" panose="020B0600000000000000" pitchFamily="34" charset="-122"/>
                </a:rPr>
                <a:t>StyleGAN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7" name="演示研究所 SlideLab.cc">
              <a:extLst>
                <a:ext uri="{FF2B5EF4-FFF2-40B4-BE49-F238E27FC236}">
                  <a16:creationId xmlns:a16="http://schemas.microsoft.com/office/drawing/2014/main" id="{87BC954B-E438-F44A-C028-3A03FE505FC4}"/>
                </a:ext>
              </a:extLst>
            </p:cNvPr>
            <p:cNvSpPr txBox="1"/>
            <p:nvPr/>
          </p:nvSpPr>
          <p:spPr>
            <a:xfrm>
              <a:off x="6193746" y="4383023"/>
              <a:ext cx="2433360" cy="13469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在预训练的</a:t>
              </a:r>
              <a:r>
                <a:rPr lang="en-US" altLang="zh-CN" sz="1400" dirty="0" err="1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StyleGAN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网络中实现图像生成，无法完成罕见的发型描述或参考图片的编辑。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2580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48BDDCC9-3A7F-4975-7DF2-35BE7C9C4DA4}"/>
              </a:ext>
            </a:extLst>
          </p:cNvPr>
          <p:cNvSpPr txBox="1"/>
          <p:nvPr/>
        </p:nvSpPr>
        <p:spPr>
          <a:xfrm>
            <a:off x="529392" y="1002093"/>
            <a:ext cx="776794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映射器网络：探索与改进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——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原因分析</a:t>
            </a: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7FA59905-192A-6381-973C-642FFCC73A11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发型训练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BDD49EA-350B-CAC7-D283-106C126AE96E}"/>
              </a:ext>
            </a:extLst>
          </p:cNvPr>
          <p:cNvGrpSpPr/>
          <p:nvPr/>
        </p:nvGrpSpPr>
        <p:grpSpPr>
          <a:xfrm>
            <a:off x="2392640" y="1932584"/>
            <a:ext cx="7602212" cy="4118166"/>
            <a:chOff x="1024896" y="1934930"/>
            <a:chExt cx="7602212" cy="4118166"/>
          </a:xfrm>
        </p:grpSpPr>
        <p:sp>
          <p:nvSpPr>
            <p:cNvPr id="4" name="演示研究所 SlideLab.cc">
              <a:extLst>
                <a:ext uri="{FF2B5EF4-FFF2-40B4-BE49-F238E27FC236}">
                  <a16:creationId xmlns:a16="http://schemas.microsoft.com/office/drawing/2014/main" id="{82AE6975-0F1E-659B-A3D4-0560BC8DDD39}"/>
                </a:ext>
              </a:extLst>
            </p:cNvPr>
            <p:cNvSpPr/>
            <p:nvPr/>
          </p:nvSpPr>
          <p:spPr>
            <a:xfrm>
              <a:off x="1532959" y="1934930"/>
              <a:ext cx="1438275" cy="14382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5" name="演示研究所 SlideLab.cc">
              <a:extLst>
                <a:ext uri="{FF2B5EF4-FFF2-40B4-BE49-F238E27FC236}">
                  <a16:creationId xmlns:a16="http://schemas.microsoft.com/office/drawing/2014/main" id="{54587983-22A6-D62E-98CD-E7455B02B94E}"/>
                </a:ext>
              </a:extLst>
            </p:cNvPr>
            <p:cNvSpPr/>
            <p:nvPr/>
          </p:nvSpPr>
          <p:spPr>
            <a:xfrm>
              <a:off x="4095561" y="1934930"/>
              <a:ext cx="1438275" cy="14382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6" name="演示研究所 SlideLab.cc">
              <a:extLst>
                <a:ext uri="{FF2B5EF4-FFF2-40B4-BE49-F238E27FC236}">
                  <a16:creationId xmlns:a16="http://schemas.microsoft.com/office/drawing/2014/main" id="{8B8CD401-E5CD-2D18-A078-22C4CEE771E7}"/>
                </a:ext>
              </a:extLst>
            </p:cNvPr>
            <p:cNvSpPr/>
            <p:nvPr/>
          </p:nvSpPr>
          <p:spPr>
            <a:xfrm>
              <a:off x="6658163" y="1934930"/>
              <a:ext cx="1438275" cy="14382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8" name="演示研究所 SlideLab.cc">
              <a:extLst>
                <a:ext uri="{FF2B5EF4-FFF2-40B4-BE49-F238E27FC236}">
                  <a16:creationId xmlns:a16="http://schemas.microsoft.com/office/drawing/2014/main" id="{FFD179CF-E1A4-6867-6435-0215B3923867}"/>
                </a:ext>
              </a:extLst>
            </p:cNvPr>
            <p:cNvSpPr txBox="1"/>
            <p:nvPr/>
          </p:nvSpPr>
          <p:spPr>
            <a:xfrm>
              <a:off x="1702935" y="2326847"/>
              <a:ext cx="1098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9" name="演示研究所 SlideLab.cc">
              <a:extLst>
                <a:ext uri="{FF2B5EF4-FFF2-40B4-BE49-F238E27FC236}">
                  <a16:creationId xmlns:a16="http://schemas.microsoft.com/office/drawing/2014/main" id="{837C912E-25DF-D969-A052-0C25F371A392}"/>
                </a:ext>
              </a:extLst>
            </p:cNvPr>
            <p:cNvSpPr txBox="1"/>
            <p:nvPr/>
          </p:nvSpPr>
          <p:spPr>
            <a:xfrm>
              <a:off x="4103520" y="2326847"/>
              <a:ext cx="1422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02</a:t>
              </a:r>
              <a:endParaRPr lang="zh-CN" altLang="en-US" sz="360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0" name="演示研究所 SlideLab.cc">
              <a:extLst>
                <a:ext uri="{FF2B5EF4-FFF2-40B4-BE49-F238E27FC236}">
                  <a16:creationId xmlns:a16="http://schemas.microsoft.com/office/drawing/2014/main" id="{88794D41-6AE9-B1A6-748D-8B51EC78638D}"/>
                </a:ext>
              </a:extLst>
            </p:cNvPr>
            <p:cNvSpPr txBox="1"/>
            <p:nvPr/>
          </p:nvSpPr>
          <p:spPr>
            <a:xfrm>
              <a:off x="6666122" y="2326847"/>
              <a:ext cx="1422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2" name="演示研究所 SlideLab.cc">
              <a:extLst>
                <a:ext uri="{FF2B5EF4-FFF2-40B4-BE49-F238E27FC236}">
                  <a16:creationId xmlns:a16="http://schemas.microsoft.com/office/drawing/2014/main" id="{4380BF1A-C2E9-D907-F677-2F0096531F37}"/>
                </a:ext>
              </a:extLst>
            </p:cNvPr>
            <p:cNvSpPr txBox="1"/>
            <p:nvPr/>
          </p:nvSpPr>
          <p:spPr>
            <a:xfrm>
              <a:off x="1024896" y="3921358"/>
              <a:ext cx="2433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 Normal" pitchFamily="2" charset="-122"/>
                  <a:ea typeface="MiSans Normal" pitchFamily="2" charset="-122"/>
                  <a:sym typeface="思源黑体 CN Medium" panose="020B0600000000000000" pitchFamily="34" charset="-122"/>
                </a:rPr>
                <a:t>参数设置</a:t>
              </a:r>
            </a:p>
          </p:txBody>
        </p:sp>
        <p:sp>
          <p:nvSpPr>
            <p:cNvPr id="13" name="演示研究所 SlideLab.cc">
              <a:extLst>
                <a:ext uri="{FF2B5EF4-FFF2-40B4-BE49-F238E27FC236}">
                  <a16:creationId xmlns:a16="http://schemas.microsoft.com/office/drawing/2014/main" id="{EC571EDB-8929-C410-1115-23D8928E137C}"/>
                </a:ext>
              </a:extLst>
            </p:cNvPr>
            <p:cNvSpPr txBox="1"/>
            <p:nvPr/>
          </p:nvSpPr>
          <p:spPr>
            <a:xfrm>
              <a:off x="1024896" y="4383023"/>
              <a:ext cx="2433360" cy="167007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在相同人脸数据集、训练测试集划分、基本学习率等参数设置下，经验证现代发型编辑有较好的操作效果，证明该参数设置可行。</a:t>
              </a:r>
            </a:p>
          </p:txBody>
        </p:sp>
        <p:sp>
          <p:nvSpPr>
            <p:cNvPr id="14" name="演示研究所 SlideLab.cc">
              <a:extLst>
                <a:ext uri="{FF2B5EF4-FFF2-40B4-BE49-F238E27FC236}">
                  <a16:creationId xmlns:a16="http://schemas.microsoft.com/office/drawing/2014/main" id="{FBD74CC7-3452-B104-62CE-B69C8B5723B8}"/>
                </a:ext>
              </a:extLst>
            </p:cNvPr>
            <p:cNvSpPr txBox="1"/>
            <p:nvPr/>
          </p:nvSpPr>
          <p:spPr>
            <a:xfrm>
              <a:off x="3564894" y="3921358"/>
              <a:ext cx="2433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 Normal" pitchFamily="2" charset="-122"/>
                  <a:ea typeface="MiSans Normal" pitchFamily="2" charset="-122"/>
                  <a:sym typeface="思源黑体 CN Medium" panose="020B0600000000000000" pitchFamily="34" charset="-122"/>
                </a:rPr>
                <a:t>CLIP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5" name="演示研究所 SlideLab.cc">
              <a:extLst>
                <a:ext uri="{FF2B5EF4-FFF2-40B4-BE49-F238E27FC236}">
                  <a16:creationId xmlns:a16="http://schemas.microsoft.com/office/drawing/2014/main" id="{CB2A8804-A6A3-FED5-7C32-616358024A83}"/>
                </a:ext>
              </a:extLst>
            </p:cNvPr>
            <p:cNvSpPr txBox="1"/>
            <p:nvPr/>
          </p:nvSpPr>
          <p:spPr>
            <a:xfrm>
              <a:off x="3564894" y="4383023"/>
              <a:ext cx="2433360" cy="13469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使用参考图像作为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CLIP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编码器输入可能会丢失细粒度的结构信息，无法实现对发型结构的完美转移。</a:t>
              </a:r>
            </a:p>
          </p:txBody>
        </p:sp>
        <p:sp>
          <p:nvSpPr>
            <p:cNvPr id="16" name="演示研究所 SlideLab.cc">
              <a:extLst>
                <a:ext uri="{FF2B5EF4-FFF2-40B4-BE49-F238E27FC236}">
                  <a16:creationId xmlns:a16="http://schemas.microsoft.com/office/drawing/2014/main" id="{F85EF66A-1F9F-31EA-5DA7-1E5A051B9729}"/>
                </a:ext>
              </a:extLst>
            </p:cNvPr>
            <p:cNvSpPr txBox="1"/>
            <p:nvPr/>
          </p:nvSpPr>
          <p:spPr>
            <a:xfrm>
              <a:off x="6193746" y="3921358"/>
              <a:ext cx="2433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 Normal" pitchFamily="2" charset="-122"/>
                  <a:ea typeface="MiSans Normal" pitchFamily="2" charset="-122"/>
                  <a:sym typeface="思源黑体 CN Medium" panose="020B0600000000000000" pitchFamily="34" charset="-122"/>
                </a:rPr>
                <a:t>StyleGAN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7" name="演示研究所 SlideLab.cc">
              <a:extLst>
                <a:ext uri="{FF2B5EF4-FFF2-40B4-BE49-F238E27FC236}">
                  <a16:creationId xmlns:a16="http://schemas.microsoft.com/office/drawing/2014/main" id="{87BC954B-E438-F44A-C028-3A03FE505FC4}"/>
                </a:ext>
              </a:extLst>
            </p:cNvPr>
            <p:cNvSpPr txBox="1"/>
            <p:nvPr/>
          </p:nvSpPr>
          <p:spPr>
            <a:xfrm>
              <a:off x="6193746" y="4383023"/>
              <a:ext cx="2433360" cy="13469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在预训练的</a:t>
              </a:r>
              <a:r>
                <a:rPr lang="en-US" altLang="zh-CN" sz="1400" dirty="0" err="1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StyleGAN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网络中实现图像生成，无法完成罕见的发型描述或参考图片的编辑。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03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A5D82E8D-9BED-AE47-A376-21815715B4A0}"/>
              </a:ext>
            </a:extLst>
          </p:cNvPr>
          <p:cNvSpPr/>
          <p:nvPr/>
        </p:nvSpPr>
        <p:spPr>
          <a:xfrm>
            <a:off x="1" y="6524171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522018C2-487E-CA45-9C6C-5DE183BA7CC9}"/>
              </a:ext>
            </a:extLst>
          </p:cNvPr>
          <p:cNvSpPr/>
          <p:nvPr/>
        </p:nvSpPr>
        <p:spPr>
          <a:xfrm flipV="1">
            <a:off x="0" y="6236335"/>
            <a:ext cx="6502400" cy="621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4" name="演示研究所 SlideLab.cc">
            <a:extLst>
              <a:ext uri="{FF2B5EF4-FFF2-40B4-BE49-F238E27FC236}">
                <a16:creationId xmlns:a16="http://schemas.microsoft.com/office/drawing/2014/main" id="{6D8D1F66-57AC-ED49-8F55-2546AF25CDE3}"/>
              </a:ext>
            </a:extLst>
          </p:cNvPr>
          <p:cNvSpPr txBox="1"/>
          <p:nvPr/>
        </p:nvSpPr>
        <p:spPr>
          <a:xfrm>
            <a:off x="4772706" y="704661"/>
            <a:ext cx="26465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 Normal" pitchFamily="2" charset="-122"/>
                <a:ea typeface="MiSans Normal" pitchFamily="2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1140EDF6-400B-1F40-B4FF-A8B98BDB06E7}"/>
              </a:ext>
            </a:extLst>
          </p:cNvPr>
          <p:cNvSpPr/>
          <p:nvPr/>
        </p:nvSpPr>
        <p:spPr>
          <a:xfrm>
            <a:off x="4180113" y="1812657"/>
            <a:ext cx="3831774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accent2"/>
                </a:solidFill>
                <a:latin typeface="MiSans Normal" pitchFamily="2" charset="-122"/>
                <a:ea typeface="MiSans Normal" pitchFamily="2" charset="-122"/>
                <a:cs typeface="+mn-ea"/>
                <a:sym typeface="+mn-lt"/>
              </a:rPr>
              <a:t>CONTENT</a:t>
            </a:r>
            <a:endParaRPr lang="zh-CN" altLang="en-US" sz="3600" dirty="0">
              <a:solidFill>
                <a:schemeClr val="accent2"/>
              </a:solidFill>
              <a:latin typeface="MiSans Normal" pitchFamily="2" charset="-122"/>
              <a:ea typeface="MiSans Normal" pitchFamily="2" charset="-122"/>
              <a:cs typeface="+mn-ea"/>
              <a:sym typeface="+mn-lt"/>
            </a:endParaRPr>
          </a:p>
        </p:txBody>
      </p:sp>
      <p:sp>
        <p:nvSpPr>
          <p:cNvPr id="7" name="演示研究所 SlideLab.cc">
            <a:extLst>
              <a:ext uri="{FF2B5EF4-FFF2-40B4-BE49-F238E27FC236}">
                <a16:creationId xmlns:a16="http://schemas.microsoft.com/office/drawing/2014/main" id="{8AE0F473-7AD4-8C4B-8422-BFA9A865F526}"/>
              </a:ext>
            </a:extLst>
          </p:cNvPr>
          <p:cNvSpPr txBox="1"/>
          <p:nvPr/>
        </p:nvSpPr>
        <p:spPr>
          <a:xfrm>
            <a:off x="2741583" y="2872602"/>
            <a:ext cx="287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 Demibold" pitchFamily="2" charset="-122"/>
                <a:ea typeface="MiSans Demibold" pitchFamily="2" charset="-122"/>
              </a:rPr>
              <a:t>前期准备</a:t>
            </a:r>
          </a:p>
        </p:txBody>
      </p:sp>
      <p:sp>
        <p:nvSpPr>
          <p:cNvPr id="9" name="演示研究所 SlideLab.cc">
            <a:extLst>
              <a:ext uri="{FF2B5EF4-FFF2-40B4-BE49-F238E27FC236}">
                <a16:creationId xmlns:a16="http://schemas.microsoft.com/office/drawing/2014/main" id="{D1FF1DA2-8DE5-5E45-B499-5D874F677035}"/>
              </a:ext>
            </a:extLst>
          </p:cNvPr>
          <p:cNvSpPr/>
          <p:nvPr/>
        </p:nvSpPr>
        <p:spPr>
          <a:xfrm>
            <a:off x="2741583" y="3226496"/>
            <a:ext cx="1800493" cy="34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背景知识、环境搭建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6" name="演示研究所 SlideLab.cc">
            <a:extLst>
              <a:ext uri="{FF2B5EF4-FFF2-40B4-BE49-F238E27FC236}">
                <a16:creationId xmlns:a16="http://schemas.microsoft.com/office/drawing/2014/main" id="{C8C80633-BF42-FC72-0DFF-6723F8A3407B}"/>
              </a:ext>
            </a:extLst>
          </p:cNvPr>
          <p:cNvGrpSpPr/>
          <p:nvPr/>
        </p:nvGrpSpPr>
        <p:grpSpPr>
          <a:xfrm>
            <a:off x="1709980" y="2797475"/>
            <a:ext cx="952500" cy="794292"/>
            <a:chOff x="1709980" y="2797475"/>
            <a:chExt cx="952500" cy="794292"/>
          </a:xfrm>
        </p:grpSpPr>
        <p:sp>
          <p:nvSpPr>
            <p:cNvPr id="8" name="演示研究所 SlideLab.cc">
              <a:extLst>
                <a:ext uri="{FF2B5EF4-FFF2-40B4-BE49-F238E27FC236}">
                  <a16:creationId xmlns:a16="http://schemas.microsoft.com/office/drawing/2014/main" id="{4673A9BA-218A-B24A-8994-3002E4CC53E4}"/>
                </a:ext>
              </a:extLst>
            </p:cNvPr>
            <p:cNvSpPr txBox="1"/>
            <p:nvPr/>
          </p:nvSpPr>
          <p:spPr>
            <a:xfrm>
              <a:off x="1709980" y="2871454"/>
              <a:ext cx="952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4A4957"/>
                  </a:solidFill>
                  <a:latin typeface="MiSans Normal" pitchFamily="2" charset="-122"/>
                  <a:ea typeface="MiSans Normal" pitchFamily="2" charset="-122"/>
                  <a:cs typeface="Calibri" panose="020F0502020204030204" pitchFamily="34" charset="0"/>
                </a:rPr>
                <a:t>01</a:t>
              </a:r>
              <a:endParaRPr lang="zh-CN" altLang="en-US" sz="3200">
                <a:solidFill>
                  <a:srgbClr val="4A4957"/>
                </a:solidFill>
                <a:latin typeface="MiSans Normal" pitchFamily="2" charset="-122"/>
                <a:ea typeface="MiSans Normal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10" name="演示研究所 SlideLab.cc">
              <a:extLst>
                <a:ext uri="{FF2B5EF4-FFF2-40B4-BE49-F238E27FC236}">
                  <a16:creationId xmlns:a16="http://schemas.microsoft.com/office/drawing/2014/main" id="{7FC5A057-9B04-9D42-AEB7-DCB5F28BD2BC}"/>
                </a:ext>
              </a:extLst>
            </p:cNvPr>
            <p:cNvSpPr/>
            <p:nvPr/>
          </p:nvSpPr>
          <p:spPr>
            <a:xfrm>
              <a:off x="1789083" y="2797475"/>
              <a:ext cx="794294" cy="794292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11" name="演示研究所 SlideLab.cc">
            <a:extLst>
              <a:ext uri="{FF2B5EF4-FFF2-40B4-BE49-F238E27FC236}">
                <a16:creationId xmlns:a16="http://schemas.microsoft.com/office/drawing/2014/main" id="{486BF147-410C-5E49-B6E9-8C3AC57A67AC}"/>
              </a:ext>
            </a:extLst>
          </p:cNvPr>
          <p:cNvSpPr txBox="1"/>
          <p:nvPr/>
        </p:nvSpPr>
        <p:spPr>
          <a:xfrm>
            <a:off x="2741583" y="4285920"/>
            <a:ext cx="287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 Demibold" pitchFamily="2" charset="-122"/>
                <a:ea typeface="MiSans Demibold" pitchFamily="2" charset="-122"/>
              </a:rPr>
              <a:t>结果分析</a:t>
            </a:r>
          </a:p>
        </p:txBody>
      </p:sp>
      <p:sp>
        <p:nvSpPr>
          <p:cNvPr id="13" name="演示研究所 SlideLab.cc">
            <a:extLst>
              <a:ext uri="{FF2B5EF4-FFF2-40B4-BE49-F238E27FC236}">
                <a16:creationId xmlns:a16="http://schemas.microsoft.com/office/drawing/2014/main" id="{AA1080CB-1074-4C49-A4DF-306A5C029FE7}"/>
              </a:ext>
            </a:extLst>
          </p:cNvPr>
          <p:cNvSpPr/>
          <p:nvPr/>
        </p:nvSpPr>
        <p:spPr>
          <a:xfrm>
            <a:off x="2741583" y="4639814"/>
            <a:ext cx="1620957" cy="34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评价、总结与展望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24" name="演示研究所 SlideLab.cc">
            <a:extLst>
              <a:ext uri="{FF2B5EF4-FFF2-40B4-BE49-F238E27FC236}">
                <a16:creationId xmlns:a16="http://schemas.microsoft.com/office/drawing/2014/main" id="{09ED1CF9-C59B-1843-15C2-E29F9206033F}"/>
              </a:ext>
            </a:extLst>
          </p:cNvPr>
          <p:cNvGrpSpPr/>
          <p:nvPr/>
        </p:nvGrpSpPr>
        <p:grpSpPr>
          <a:xfrm>
            <a:off x="1709980" y="4210793"/>
            <a:ext cx="952500" cy="794292"/>
            <a:chOff x="1709980" y="4210793"/>
            <a:chExt cx="952500" cy="794292"/>
          </a:xfrm>
        </p:grpSpPr>
        <p:sp>
          <p:nvSpPr>
            <p:cNvPr id="12" name="演示研究所 SlideLab.cc">
              <a:extLst>
                <a:ext uri="{FF2B5EF4-FFF2-40B4-BE49-F238E27FC236}">
                  <a16:creationId xmlns:a16="http://schemas.microsoft.com/office/drawing/2014/main" id="{E8890FBB-3616-1942-BB50-8ABB72147ADE}"/>
                </a:ext>
              </a:extLst>
            </p:cNvPr>
            <p:cNvSpPr txBox="1"/>
            <p:nvPr/>
          </p:nvSpPr>
          <p:spPr>
            <a:xfrm>
              <a:off x="1709980" y="4284772"/>
              <a:ext cx="952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4A4957"/>
                  </a:solidFill>
                  <a:latin typeface="MiSans Normal" pitchFamily="2" charset="-122"/>
                  <a:ea typeface="MiSans Normal" pitchFamily="2" charset="-122"/>
                  <a:cs typeface="Calibri" panose="020F0502020204030204" pitchFamily="34" charset="0"/>
                </a:rPr>
                <a:t>03</a:t>
              </a:r>
              <a:endParaRPr lang="zh-CN" altLang="en-US" sz="3200">
                <a:solidFill>
                  <a:srgbClr val="4A4957"/>
                </a:solidFill>
                <a:latin typeface="MiSans Normal" pitchFamily="2" charset="-122"/>
                <a:ea typeface="MiSans Normal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14" name="演示研究所 SlideLab.cc">
              <a:extLst>
                <a:ext uri="{FF2B5EF4-FFF2-40B4-BE49-F238E27FC236}">
                  <a16:creationId xmlns:a16="http://schemas.microsoft.com/office/drawing/2014/main" id="{D96D374D-B5DF-B149-AEB7-648AAD3D53BE}"/>
                </a:ext>
              </a:extLst>
            </p:cNvPr>
            <p:cNvSpPr/>
            <p:nvPr/>
          </p:nvSpPr>
          <p:spPr>
            <a:xfrm>
              <a:off x="1789083" y="4210793"/>
              <a:ext cx="794294" cy="794292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15" name="演示研究所 SlideLab.cc">
            <a:extLst>
              <a:ext uri="{FF2B5EF4-FFF2-40B4-BE49-F238E27FC236}">
                <a16:creationId xmlns:a16="http://schemas.microsoft.com/office/drawing/2014/main" id="{47FC36D5-8B52-0343-B7B8-FDF8D8D19491}"/>
              </a:ext>
            </a:extLst>
          </p:cNvPr>
          <p:cNvSpPr txBox="1"/>
          <p:nvPr/>
        </p:nvSpPr>
        <p:spPr>
          <a:xfrm>
            <a:off x="7910483" y="2872602"/>
            <a:ext cx="287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 Demibold" pitchFamily="2" charset="-122"/>
                <a:ea typeface="MiSans Demibold" pitchFamily="2" charset="-122"/>
              </a:rPr>
              <a:t>项目实践</a:t>
            </a:r>
          </a:p>
        </p:txBody>
      </p:sp>
      <p:sp>
        <p:nvSpPr>
          <p:cNvPr id="17" name="演示研究所 SlideLab.cc">
            <a:extLst>
              <a:ext uri="{FF2B5EF4-FFF2-40B4-BE49-F238E27FC236}">
                <a16:creationId xmlns:a16="http://schemas.microsoft.com/office/drawing/2014/main" id="{7C68F3CF-DEBB-AD49-9423-94692C2D2AC6}"/>
              </a:ext>
            </a:extLst>
          </p:cNvPr>
          <p:cNvSpPr/>
          <p:nvPr/>
        </p:nvSpPr>
        <p:spPr>
          <a:xfrm>
            <a:off x="7910483" y="3226496"/>
            <a:ext cx="2698175" cy="34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图像收集、程序运行与效果改进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23" name="演示研究所 SlideLab.cc">
            <a:extLst>
              <a:ext uri="{FF2B5EF4-FFF2-40B4-BE49-F238E27FC236}">
                <a16:creationId xmlns:a16="http://schemas.microsoft.com/office/drawing/2014/main" id="{C44DB342-5E5C-8C53-1342-86419AC4E6D2}"/>
              </a:ext>
            </a:extLst>
          </p:cNvPr>
          <p:cNvGrpSpPr/>
          <p:nvPr/>
        </p:nvGrpSpPr>
        <p:grpSpPr>
          <a:xfrm>
            <a:off x="6878880" y="2797475"/>
            <a:ext cx="952500" cy="794292"/>
            <a:chOff x="6878880" y="2797475"/>
            <a:chExt cx="952500" cy="794292"/>
          </a:xfrm>
        </p:grpSpPr>
        <p:sp>
          <p:nvSpPr>
            <p:cNvPr id="16" name="演示研究所 SlideLab.cc">
              <a:extLst>
                <a:ext uri="{FF2B5EF4-FFF2-40B4-BE49-F238E27FC236}">
                  <a16:creationId xmlns:a16="http://schemas.microsoft.com/office/drawing/2014/main" id="{C1F0C88D-C8D9-1E46-AA39-C0069CF7FA3B}"/>
                </a:ext>
              </a:extLst>
            </p:cNvPr>
            <p:cNvSpPr txBox="1"/>
            <p:nvPr/>
          </p:nvSpPr>
          <p:spPr>
            <a:xfrm>
              <a:off x="6878880" y="2871454"/>
              <a:ext cx="952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4A4957"/>
                  </a:solidFill>
                  <a:latin typeface="MiSans Normal" pitchFamily="2" charset="-122"/>
                  <a:ea typeface="MiSans Normal" pitchFamily="2" charset="-122"/>
                  <a:cs typeface="Calibri" panose="020F0502020204030204" pitchFamily="34" charset="0"/>
                </a:rPr>
                <a:t>02</a:t>
              </a:r>
              <a:endParaRPr lang="zh-CN" altLang="en-US" sz="3200">
                <a:solidFill>
                  <a:srgbClr val="4A4957"/>
                </a:solidFill>
                <a:latin typeface="MiSans Normal" pitchFamily="2" charset="-122"/>
                <a:ea typeface="MiSans Normal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18" name="演示研究所 SlideLab.cc">
              <a:extLst>
                <a:ext uri="{FF2B5EF4-FFF2-40B4-BE49-F238E27FC236}">
                  <a16:creationId xmlns:a16="http://schemas.microsoft.com/office/drawing/2014/main" id="{9F7FBD9C-21FD-D445-86D8-D21D3F3C7DE4}"/>
                </a:ext>
              </a:extLst>
            </p:cNvPr>
            <p:cNvSpPr/>
            <p:nvPr/>
          </p:nvSpPr>
          <p:spPr>
            <a:xfrm>
              <a:off x="6957983" y="2797475"/>
              <a:ext cx="794294" cy="794292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03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B30B18FD-F69E-CF06-9CB1-747C4F022BAC}"/>
              </a:ext>
            </a:extLst>
          </p:cNvPr>
          <p:cNvGrpSpPr/>
          <p:nvPr/>
        </p:nvGrpSpPr>
        <p:grpSpPr>
          <a:xfrm>
            <a:off x="4467298" y="2096323"/>
            <a:ext cx="7724702" cy="3336756"/>
            <a:chOff x="529392" y="1828366"/>
            <a:chExt cx="7724702" cy="3336756"/>
          </a:xfrm>
        </p:grpSpPr>
        <p:sp>
          <p:nvSpPr>
            <p:cNvPr id="9" name="演示研究所 SlideLab.cc">
              <a:extLst>
                <a:ext uri="{FF2B5EF4-FFF2-40B4-BE49-F238E27FC236}">
                  <a16:creationId xmlns:a16="http://schemas.microsoft.com/office/drawing/2014/main" id="{D787AC0F-617D-6C1F-74DE-E0682912B4BC}"/>
                </a:ext>
              </a:extLst>
            </p:cNvPr>
            <p:cNvSpPr/>
            <p:nvPr/>
          </p:nvSpPr>
          <p:spPr>
            <a:xfrm>
              <a:off x="669926" y="1876492"/>
              <a:ext cx="7584168" cy="2725347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80632" tIns="40316" rIns="80632" bIns="40316" rtlCol="0" anchor="ctr"/>
            <a:lstStyle/>
            <a:p>
              <a:pPr algn="ctr"/>
              <a:endParaRPr lang="zh-CN" altLang="en-US" kern="0" dirty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10" name="演示研究所 SlideLab.cc">
              <a:extLst>
                <a:ext uri="{FF2B5EF4-FFF2-40B4-BE49-F238E27FC236}">
                  <a16:creationId xmlns:a16="http://schemas.microsoft.com/office/drawing/2014/main" id="{BA8666FA-9C53-C373-0916-03D34967C3A9}"/>
                </a:ext>
              </a:extLst>
            </p:cNvPr>
            <p:cNvSpPr/>
            <p:nvPr/>
          </p:nvSpPr>
          <p:spPr>
            <a:xfrm flipH="1">
              <a:off x="529392" y="1876492"/>
              <a:ext cx="2598821" cy="3288630"/>
            </a:xfrm>
            <a:prstGeom prst="roundRect">
              <a:avLst>
                <a:gd name="adj" fmla="val 727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1092200" dir="8100000" sx="90000" sy="90000" algn="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Sans Normal" pitchFamily="2" charset="-122"/>
                <a:ea typeface="MiSans Normal" pitchFamily="2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1" name="演示研究所 SlideLab.cc">
              <a:extLst>
                <a:ext uri="{FF2B5EF4-FFF2-40B4-BE49-F238E27FC236}">
                  <a16:creationId xmlns:a16="http://schemas.microsoft.com/office/drawing/2014/main" id="{22B505D4-5839-D759-E890-DA153DB2BCF9}"/>
                </a:ext>
              </a:extLst>
            </p:cNvPr>
            <p:cNvSpPr/>
            <p:nvPr/>
          </p:nvSpPr>
          <p:spPr>
            <a:xfrm>
              <a:off x="1028351" y="2174385"/>
              <a:ext cx="1600904" cy="4328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prstClr val="white"/>
                  </a:solidFill>
                  <a:latin typeface="MiSans Normal" pitchFamily="2" charset="-122"/>
                  <a:ea typeface="MiSans Normal" pitchFamily="2" charset="-122"/>
                </a:rPr>
                <a:t>数据少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2" name="演示研究所 SlideLab.cc">
              <a:extLst>
                <a:ext uri="{FF2B5EF4-FFF2-40B4-BE49-F238E27FC236}">
                  <a16:creationId xmlns:a16="http://schemas.microsoft.com/office/drawing/2014/main" id="{22D1C8BF-7035-92BA-A371-CBB574FDC1C9}"/>
                </a:ext>
              </a:extLst>
            </p:cNvPr>
            <p:cNvSpPr/>
            <p:nvPr/>
          </p:nvSpPr>
          <p:spPr>
            <a:xfrm flipH="1">
              <a:off x="3497179" y="1828366"/>
              <a:ext cx="2598821" cy="3288630"/>
            </a:xfrm>
            <a:prstGeom prst="roundRect">
              <a:avLst>
                <a:gd name="adj" fmla="val 727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1092200" dir="8100000" sx="90000" sy="90000" algn="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Sans Normal" pitchFamily="2" charset="-122"/>
                <a:ea typeface="MiSans Normal" pitchFamily="2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3" name="演示研究所 SlideLab.cc">
              <a:extLst>
                <a:ext uri="{FF2B5EF4-FFF2-40B4-BE49-F238E27FC236}">
                  <a16:creationId xmlns:a16="http://schemas.microsoft.com/office/drawing/2014/main" id="{A2281413-0719-92D6-209A-4269062D6968}"/>
                </a:ext>
              </a:extLst>
            </p:cNvPr>
            <p:cNvSpPr/>
            <p:nvPr/>
          </p:nvSpPr>
          <p:spPr>
            <a:xfrm>
              <a:off x="4076351" y="2174385"/>
              <a:ext cx="1600904" cy="4328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prstClr val="white"/>
                  </a:solidFill>
                  <a:latin typeface="MiSans Normal" pitchFamily="2" charset="-122"/>
                  <a:ea typeface="MiSans Normal" pitchFamily="2" charset="-122"/>
                </a:rPr>
                <a:t>时间紧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4" name="演示研究所 SlideLab.cc">
              <a:extLst>
                <a:ext uri="{FF2B5EF4-FFF2-40B4-BE49-F238E27FC236}">
                  <a16:creationId xmlns:a16="http://schemas.microsoft.com/office/drawing/2014/main" id="{39B48D4A-DC77-B6E0-2AE7-D022987252AB}"/>
                </a:ext>
              </a:extLst>
            </p:cNvPr>
            <p:cNvSpPr txBox="1"/>
            <p:nvPr/>
          </p:nvSpPr>
          <p:spPr>
            <a:xfrm>
              <a:off x="883610" y="2845966"/>
              <a:ext cx="2002617" cy="167007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143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 dirty="0" err="1">
                  <a:latin typeface="MiSans Normal" pitchFamily="2" charset="-122"/>
                  <a:ea typeface="MiSans Normal" pitchFamily="2" charset="-122"/>
                  <a:cs typeface="Alibaba PuHuiTi" pitchFamily="18" charset="-122"/>
                </a:rPr>
                <a:t>StyleGAN</a:t>
              </a:r>
              <a:r>
                <a:rPr lang="zh-CN" altLang="en-US" sz="1400" dirty="0">
                  <a:latin typeface="MiSans Normal" pitchFamily="2" charset="-122"/>
                  <a:ea typeface="MiSans Normal" pitchFamily="2" charset="-122"/>
                  <a:cs typeface="Alibaba PuHuiTi" pitchFamily="18" charset="-122"/>
                </a:rPr>
                <a:t>网络训练权重所需数据集量级：数万张图片</a:t>
              </a:r>
              <a:endParaRPr lang="en-US" altLang="zh-CN" sz="1400" dirty="0">
                <a:latin typeface="MiSans Normal" pitchFamily="2" charset="-122"/>
                <a:ea typeface="MiSans Normal" pitchFamily="2" charset="-122"/>
                <a:cs typeface="Alibaba PuHuiTi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latin typeface="MiSans Normal" pitchFamily="2" charset="-122"/>
                  <a:ea typeface="MiSans Normal" pitchFamily="2" charset="-122"/>
                  <a:cs typeface="Alibaba PuHuiTi" pitchFamily="18" charset="-122"/>
                </a:rPr>
                <a:t>高质量的古代发型图难找、数量少</a:t>
              </a:r>
            </a:p>
          </p:txBody>
        </p:sp>
        <p:sp>
          <p:nvSpPr>
            <p:cNvPr id="15" name="演示研究所 SlideLab.cc">
              <a:extLst>
                <a:ext uri="{FF2B5EF4-FFF2-40B4-BE49-F238E27FC236}">
                  <a16:creationId xmlns:a16="http://schemas.microsoft.com/office/drawing/2014/main" id="{C7EAD178-06F2-7112-EE4B-C6525821803F}"/>
                </a:ext>
              </a:extLst>
            </p:cNvPr>
            <p:cNvSpPr txBox="1"/>
            <p:nvPr/>
          </p:nvSpPr>
          <p:spPr>
            <a:xfrm>
              <a:off x="3851398" y="2845966"/>
              <a:ext cx="2104068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143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latin typeface="MiSans Normal" pitchFamily="2" charset="-122"/>
                  <a:ea typeface="MiSans Normal" pitchFamily="2" charset="-122"/>
                  <a:cs typeface="Alibaba PuHuiTi" pitchFamily="18" charset="-122"/>
                </a:rPr>
                <a:t>新的理论学习</a:t>
              </a:r>
              <a:endParaRPr lang="en-US" altLang="zh-CN" sz="1400" dirty="0">
                <a:latin typeface="MiSans Normal" pitchFamily="2" charset="-122"/>
                <a:ea typeface="MiSans Normal" pitchFamily="2" charset="-122"/>
                <a:cs typeface="Alibaba PuHuiTi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latin typeface="MiSans Normal" pitchFamily="2" charset="-122"/>
                  <a:ea typeface="MiSans Normal" pitchFamily="2" charset="-122"/>
                  <a:cs typeface="Alibaba PuHuiTi" pitchFamily="18" charset="-122"/>
                </a:rPr>
                <a:t>重新配置、部署环境</a:t>
              </a:r>
              <a:endParaRPr lang="en-US" altLang="zh-CN" sz="1400" dirty="0">
                <a:latin typeface="MiSans Normal" pitchFamily="2" charset="-122"/>
                <a:ea typeface="MiSans Normal" pitchFamily="2" charset="-122"/>
                <a:cs typeface="Alibaba PuHuiTi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latin typeface="MiSans Normal" pitchFamily="2" charset="-122"/>
                  <a:ea typeface="MiSans Normal" pitchFamily="2" charset="-122"/>
                  <a:cs typeface="Alibaba PuHuiTi" pitchFamily="18" charset="-122"/>
                </a:rPr>
                <a:t>投入巨大、效果未知</a:t>
              </a:r>
            </a:p>
          </p:txBody>
        </p:sp>
      </p:grpSp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4A0436AC-25C5-30E4-943F-3725783B7E2D}"/>
              </a:ext>
            </a:extLst>
          </p:cNvPr>
          <p:cNvSpPr txBox="1"/>
          <p:nvPr/>
        </p:nvSpPr>
        <p:spPr>
          <a:xfrm>
            <a:off x="529392" y="1002093"/>
            <a:ext cx="67648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映射器网络：山重水复疑无路</a:t>
            </a: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1626F936-221C-9B74-70BB-6C2A666794AC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发型训练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7D4AB4-7BC0-1747-449D-F7F10B250476}"/>
              </a:ext>
            </a:extLst>
          </p:cNvPr>
          <p:cNvGrpSpPr/>
          <p:nvPr/>
        </p:nvGrpSpPr>
        <p:grpSpPr>
          <a:xfrm>
            <a:off x="1296368" y="1932584"/>
            <a:ext cx="2433362" cy="3795000"/>
            <a:chOff x="7561490" y="1932584"/>
            <a:chExt cx="2433362" cy="3795000"/>
          </a:xfrm>
        </p:grpSpPr>
        <p:sp>
          <p:nvSpPr>
            <p:cNvPr id="4" name="演示研究所 SlideLab.cc">
              <a:extLst>
                <a:ext uri="{FF2B5EF4-FFF2-40B4-BE49-F238E27FC236}">
                  <a16:creationId xmlns:a16="http://schemas.microsoft.com/office/drawing/2014/main" id="{91983CD7-F8CB-E473-DF0A-90293F49425F}"/>
                </a:ext>
              </a:extLst>
            </p:cNvPr>
            <p:cNvSpPr/>
            <p:nvPr/>
          </p:nvSpPr>
          <p:spPr>
            <a:xfrm>
              <a:off x="8025907" y="1932584"/>
              <a:ext cx="1438275" cy="14382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5" name="演示研究所 SlideLab.cc">
              <a:extLst>
                <a:ext uri="{FF2B5EF4-FFF2-40B4-BE49-F238E27FC236}">
                  <a16:creationId xmlns:a16="http://schemas.microsoft.com/office/drawing/2014/main" id="{1FEDF3A1-1AA2-85EA-2334-02ECD5BA5E19}"/>
                </a:ext>
              </a:extLst>
            </p:cNvPr>
            <p:cNvSpPr txBox="1"/>
            <p:nvPr/>
          </p:nvSpPr>
          <p:spPr>
            <a:xfrm>
              <a:off x="8033866" y="2324501"/>
              <a:ext cx="1422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6" name="演示研究所 SlideLab.cc">
              <a:extLst>
                <a:ext uri="{FF2B5EF4-FFF2-40B4-BE49-F238E27FC236}">
                  <a16:creationId xmlns:a16="http://schemas.microsoft.com/office/drawing/2014/main" id="{C31E23B2-CD76-206B-80B0-89071F69F552}"/>
                </a:ext>
              </a:extLst>
            </p:cNvPr>
            <p:cNvSpPr txBox="1"/>
            <p:nvPr/>
          </p:nvSpPr>
          <p:spPr>
            <a:xfrm>
              <a:off x="7561490" y="3919012"/>
              <a:ext cx="2433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 Normal" pitchFamily="2" charset="-122"/>
                  <a:ea typeface="MiSans Normal" pitchFamily="2" charset="-122"/>
                  <a:sym typeface="思源黑体 CN Medium" panose="020B0600000000000000" pitchFamily="34" charset="-122"/>
                </a:rPr>
                <a:t>StyleGAN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 Normal" pitchFamily="2" charset="-122"/>
                <a:ea typeface="MiSans Normal" pitchFamily="2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7" name="演示研究所 SlideLab.cc">
              <a:extLst>
                <a:ext uri="{FF2B5EF4-FFF2-40B4-BE49-F238E27FC236}">
                  <a16:creationId xmlns:a16="http://schemas.microsoft.com/office/drawing/2014/main" id="{DA0F97BB-5E9A-62C7-067F-FE362C99EDB4}"/>
                </a:ext>
              </a:extLst>
            </p:cNvPr>
            <p:cNvSpPr txBox="1"/>
            <p:nvPr/>
          </p:nvSpPr>
          <p:spPr>
            <a:xfrm>
              <a:off x="7561490" y="4380677"/>
              <a:ext cx="2433360" cy="13469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在预训练的</a:t>
              </a:r>
              <a:r>
                <a:rPr lang="en-US" altLang="zh-CN" sz="1400" dirty="0" err="1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StyleGAN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网络中实现图像生成，无法完成罕见的发型描述或参考图片的编辑。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85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3534C1C1-C849-F739-A367-ED41138107AA}"/>
              </a:ext>
            </a:extLst>
          </p:cNvPr>
          <p:cNvSpPr/>
          <p:nvPr/>
        </p:nvSpPr>
        <p:spPr>
          <a:xfrm rot="17912656" flipH="1" flipV="1">
            <a:off x="918218" y="1736666"/>
            <a:ext cx="5527446" cy="580504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  <a:alpha val="2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4A0436AC-25C5-30E4-943F-3725783B7E2D}"/>
              </a:ext>
            </a:extLst>
          </p:cNvPr>
          <p:cNvSpPr txBox="1"/>
          <p:nvPr/>
        </p:nvSpPr>
        <p:spPr>
          <a:xfrm>
            <a:off x="529392" y="1002093"/>
            <a:ext cx="67648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映射器网络：权衡与选择</a:t>
            </a: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1626F936-221C-9B74-70BB-6C2A666794AC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发型训练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45FCEA1-A5CD-DB91-30C5-81591186ABBC}"/>
              </a:ext>
            </a:extLst>
          </p:cNvPr>
          <p:cNvSpPr>
            <a:spLocks noChangeAspect="1"/>
          </p:cNvSpPr>
          <p:nvPr/>
        </p:nvSpPr>
        <p:spPr>
          <a:xfrm flipH="1">
            <a:off x="5391183" y="-1162050"/>
            <a:ext cx="6867532" cy="6821679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188557-2EC5-1ABA-8F99-DD77E2EF4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8300" t="15907" r="22668" b="16031"/>
          <a:stretch/>
        </p:blipFill>
        <p:spPr>
          <a:xfrm>
            <a:off x="9208976" y="2284343"/>
            <a:ext cx="2725097" cy="38663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EDE8B3-BF04-2A83-4F51-03DBD59D57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42819" t="24444" r="23173" b="47531"/>
          <a:stretch/>
        </p:blipFill>
        <p:spPr>
          <a:xfrm flipH="1">
            <a:off x="529392" y="1586868"/>
            <a:ext cx="3100016" cy="3676206"/>
          </a:xfrm>
          <a:prstGeom prst="rect">
            <a:avLst/>
          </a:prstGeom>
        </p:spPr>
      </p:pic>
      <p:sp>
        <p:nvSpPr>
          <p:cNvPr id="9" name="演示研究所 SlideLab.cc">
            <a:extLst>
              <a:ext uri="{FF2B5EF4-FFF2-40B4-BE49-F238E27FC236}">
                <a16:creationId xmlns:a16="http://schemas.microsoft.com/office/drawing/2014/main" id="{2A32B996-234E-F3A3-EA64-70D881567F85}"/>
              </a:ext>
            </a:extLst>
          </p:cNvPr>
          <p:cNvSpPr txBox="1"/>
          <p:nvPr/>
        </p:nvSpPr>
        <p:spPr>
          <a:xfrm rot="459554">
            <a:off x="7605396" y="993791"/>
            <a:ext cx="2746613" cy="34778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飘逸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利落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造型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个性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想象力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演示研究所 SlideLab.cc">
            <a:extLst>
              <a:ext uri="{FF2B5EF4-FFF2-40B4-BE49-F238E27FC236}">
                <a16:creationId xmlns:a16="http://schemas.microsoft.com/office/drawing/2014/main" id="{F8E2D45B-BA0E-38AF-CD4A-08DBD917060C}"/>
              </a:ext>
            </a:extLst>
          </p:cNvPr>
          <p:cNvSpPr txBox="1"/>
          <p:nvPr/>
        </p:nvSpPr>
        <p:spPr>
          <a:xfrm rot="21101553">
            <a:off x="3091095" y="2550284"/>
            <a:ext cx="2766683" cy="34778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束发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端正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礼仪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古韵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冠冕头饰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F73F491-580E-5D91-BF26-5F5827793B1C}"/>
              </a:ext>
            </a:extLst>
          </p:cNvPr>
          <p:cNvGrpSpPr/>
          <p:nvPr/>
        </p:nvGrpSpPr>
        <p:grpSpPr>
          <a:xfrm>
            <a:off x="5286117" y="2382557"/>
            <a:ext cx="1117352" cy="2754600"/>
            <a:chOff x="6517063" y="4792550"/>
            <a:chExt cx="1117352" cy="275460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9B58912-3ACF-83F2-40BF-3C09F9357B74}"/>
                </a:ext>
              </a:extLst>
            </p:cNvPr>
            <p:cNvSpPr txBox="1"/>
            <p:nvPr/>
          </p:nvSpPr>
          <p:spPr>
            <a:xfrm>
              <a:off x="6805939" y="5113982"/>
              <a:ext cx="82847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" pitchFamily="2" charset="-122"/>
                  <a:ea typeface="MiSans" pitchFamily="2" charset="-122"/>
                </a:defRPr>
              </a:lvl1pPr>
            </a:lstStyle>
            <a:p>
              <a:r>
                <a:rPr lang="zh-CN" altLang="en-US" sz="138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？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FB87B9-8721-CFB2-95D2-1E752EEA1202}"/>
                </a:ext>
              </a:extLst>
            </p:cNvPr>
            <p:cNvSpPr txBox="1"/>
            <p:nvPr/>
          </p:nvSpPr>
          <p:spPr>
            <a:xfrm>
              <a:off x="6517063" y="4792550"/>
              <a:ext cx="515078" cy="2754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" pitchFamily="2" charset="-122"/>
                  <a:ea typeface="MiSans" pitchFamily="2" charset="-122"/>
                </a:defRPr>
              </a:lvl1pPr>
            </a:lstStyle>
            <a:p>
              <a:r>
                <a:rPr lang="zh-CN" altLang="en-US" sz="173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11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3534C1C1-C849-F739-A367-ED41138107AA}"/>
              </a:ext>
            </a:extLst>
          </p:cNvPr>
          <p:cNvSpPr/>
          <p:nvPr/>
        </p:nvSpPr>
        <p:spPr>
          <a:xfrm rot="17912656" flipH="1" flipV="1">
            <a:off x="918218" y="1736666"/>
            <a:ext cx="5527446" cy="580504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  <a:alpha val="2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4A0436AC-25C5-30E4-943F-3725783B7E2D}"/>
              </a:ext>
            </a:extLst>
          </p:cNvPr>
          <p:cNvSpPr txBox="1"/>
          <p:nvPr/>
        </p:nvSpPr>
        <p:spPr>
          <a:xfrm>
            <a:off x="529392" y="1002093"/>
            <a:ext cx="67648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映射器网络：权衡与选择</a:t>
            </a: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1626F936-221C-9B74-70BB-6C2A666794AC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发型训练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45FCEA1-A5CD-DB91-30C5-81591186ABBC}"/>
              </a:ext>
            </a:extLst>
          </p:cNvPr>
          <p:cNvSpPr>
            <a:spLocks noChangeAspect="1"/>
          </p:cNvSpPr>
          <p:nvPr/>
        </p:nvSpPr>
        <p:spPr>
          <a:xfrm flipH="1">
            <a:off x="5391183" y="-1162050"/>
            <a:ext cx="6867532" cy="6821679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188557-2EC5-1ABA-8F99-DD77E2EF4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8300" t="15907" r="22668" b="16031"/>
          <a:stretch/>
        </p:blipFill>
        <p:spPr>
          <a:xfrm>
            <a:off x="9208976" y="2284343"/>
            <a:ext cx="2725097" cy="38663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EDE8B3-BF04-2A83-4F51-03DBD59D57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42819" t="24444" r="23173" b="47531"/>
          <a:stretch/>
        </p:blipFill>
        <p:spPr>
          <a:xfrm flipH="1">
            <a:off x="529392" y="1586868"/>
            <a:ext cx="3100016" cy="3676206"/>
          </a:xfrm>
          <a:prstGeom prst="rect">
            <a:avLst/>
          </a:prstGeom>
        </p:spPr>
      </p:pic>
      <p:sp>
        <p:nvSpPr>
          <p:cNvPr id="9" name="演示研究所 SlideLab.cc">
            <a:extLst>
              <a:ext uri="{FF2B5EF4-FFF2-40B4-BE49-F238E27FC236}">
                <a16:creationId xmlns:a16="http://schemas.microsoft.com/office/drawing/2014/main" id="{2A32B996-234E-F3A3-EA64-70D881567F85}"/>
              </a:ext>
            </a:extLst>
          </p:cNvPr>
          <p:cNvSpPr txBox="1"/>
          <p:nvPr/>
        </p:nvSpPr>
        <p:spPr>
          <a:xfrm rot="459554">
            <a:off x="7605396" y="993791"/>
            <a:ext cx="2746613" cy="34778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飘逸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利落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造型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个性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想象力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演示研究所 SlideLab.cc">
            <a:extLst>
              <a:ext uri="{FF2B5EF4-FFF2-40B4-BE49-F238E27FC236}">
                <a16:creationId xmlns:a16="http://schemas.microsoft.com/office/drawing/2014/main" id="{F8E2D45B-BA0E-38AF-CD4A-08DBD917060C}"/>
              </a:ext>
            </a:extLst>
          </p:cNvPr>
          <p:cNvSpPr txBox="1"/>
          <p:nvPr/>
        </p:nvSpPr>
        <p:spPr>
          <a:xfrm rot="21101553">
            <a:off x="3091095" y="2550284"/>
            <a:ext cx="2766683" cy="34778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束发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端正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礼仪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古韵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冠冕头饰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演示研究所 SlideLab.cc">
            <a:extLst>
              <a:ext uri="{FF2B5EF4-FFF2-40B4-BE49-F238E27FC236}">
                <a16:creationId xmlns:a16="http://schemas.microsoft.com/office/drawing/2014/main" id="{B70E69DA-248B-A2D3-19C8-41A85E9805A9}"/>
              </a:ext>
            </a:extLst>
          </p:cNvPr>
          <p:cNvSpPr txBox="1"/>
          <p:nvPr/>
        </p:nvSpPr>
        <p:spPr>
          <a:xfrm>
            <a:off x="5092235" y="1101381"/>
            <a:ext cx="1326957" cy="48628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5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武</a:t>
            </a:r>
            <a:endParaRPr lang="en-US" altLang="zh-CN" sz="155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15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侠</a:t>
            </a:r>
          </a:p>
        </p:txBody>
      </p:sp>
    </p:spTree>
    <p:extLst>
      <p:ext uri="{BB962C8B-B14F-4D97-AF65-F5344CB8AC3E}">
        <p14:creationId xmlns:p14="http://schemas.microsoft.com/office/powerpoint/2010/main" val="3808434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4488CB0-9DD9-1ECC-5953-C18DCE2700F3}"/>
              </a:ext>
            </a:extLst>
          </p:cNvPr>
          <p:cNvGrpSpPr>
            <a:grpSpLocks noChangeAspect="1"/>
          </p:cNvGrpSpPr>
          <p:nvPr/>
        </p:nvGrpSpPr>
        <p:grpSpPr>
          <a:xfrm>
            <a:off x="829736" y="2234631"/>
            <a:ext cx="10773561" cy="3660240"/>
            <a:chOff x="1312336" y="2359560"/>
            <a:chExt cx="9098061" cy="30910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8B93955-7C6C-6FDA-8686-DC43E3CEC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4010561"/>
              <a:ext cx="4314397" cy="144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A27A2E-0CAE-8EE8-A9C2-C0EC1BA28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2336" y="3986006"/>
              <a:ext cx="4314397" cy="144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5211D31-4484-1393-3AF8-0DA9D8569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359560"/>
              <a:ext cx="4314397" cy="144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81CC841-D79A-F1A2-7751-A4F75D0FF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2336" y="2359560"/>
              <a:ext cx="4314397" cy="1440000"/>
            </a:xfrm>
            <a:prstGeom prst="rect">
              <a:avLst/>
            </a:prstGeom>
          </p:spPr>
        </p:pic>
      </p:grpSp>
      <p:sp>
        <p:nvSpPr>
          <p:cNvPr id="10" name="演示研究所 SlideLab.cc">
            <a:extLst>
              <a:ext uri="{FF2B5EF4-FFF2-40B4-BE49-F238E27FC236}">
                <a16:creationId xmlns:a16="http://schemas.microsoft.com/office/drawing/2014/main" id="{84B7E83D-37AC-5D8C-356C-E168B2354E63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1" name="演示研究所 SlideLab.cc">
            <a:extLst>
              <a:ext uri="{FF2B5EF4-FFF2-40B4-BE49-F238E27FC236}">
                <a16:creationId xmlns:a16="http://schemas.microsoft.com/office/drawing/2014/main" id="{63C26B03-8DD6-2BC2-6B88-8E7ACB211EF5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2" name="演示研究所 SlideLab.cc">
            <a:extLst>
              <a:ext uri="{FF2B5EF4-FFF2-40B4-BE49-F238E27FC236}">
                <a16:creationId xmlns:a16="http://schemas.microsoft.com/office/drawing/2014/main" id="{7FBBA492-3CB6-873F-13D0-1518AEDF6715}"/>
              </a:ext>
            </a:extLst>
          </p:cNvPr>
          <p:cNvSpPr txBox="1"/>
          <p:nvPr/>
        </p:nvSpPr>
        <p:spPr>
          <a:xfrm>
            <a:off x="529392" y="1002093"/>
            <a:ext cx="67648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映射器网络：权衡与选择</a:t>
            </a:r>
          </a:p>
        </p:txBody>
      </p:sp>
      <p:sp>
        <p:nvSpPr>
          <p:cNvPr id="13" name="演示研究所 SlideLab.cc">
            <a:extLst>
              <a:ext uri="{FF2B5EF4-FFF2-40B4-BE49-F238E27FC236}">
                <a16:creationId xmlns:a16="http://schemas.microsoft.com/office/drawing/2014/main" id="{5D0B80A9-600C-8064-BCBB-0665CC889EDA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发型训练</a:t>
            </a:r>
          </a:p>
        </p:txBody>
      </p:sp>
      <p:sp>
        <p:nvSpPr>
          <p:cNvPr id="15" name="演示研究所 SlideLab.cc">
            <a:extLst>
              <a:ext uri="{FF2B5EF4-FFF2-40B4-BE49-F238E27FC236}">
                <a16:creationId xmlns:a16="http://schemas.microsoft.com/office/drawing/2014/main" id="{F90F2C4A-A7E8-8EC5-0EA4-FA8052407F38}"/>
              </a:ext>
            </a:extLst>
          </p:cNvPr>
          <p:cNvSpPr/>
          <p:nvPr/>
        </p:nvSpPr>
        <p:spPr>
          <a:xfrm>
            <a:off x="6377535" y="1352381"/>
            <a:ext cx="399525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训练时长：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6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小时</a:t>
            </a: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迭代次数：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36400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4007655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97CF3BFC-335B-35C4-4495-2BB292709A8C}"/>
              </a:ext>
            </a:extLst>
          </p:cNvPr>
          <p:cNvSpPr txBox="1"/>
          <p:nvPr/>
        </p:nvSpPr>
        <p:spPr>
          <a:xfrm>
            <a:off x="529392" y="1002093"/>
            <a:ext cx="67648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图像推理：环境搭建</a:t>
            </a: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DF6228E5-4E99-DC85-8FF8-6FB890C39A0D}"/>
              </a:ext>
            </a:extLst>
          </p:cNvPr>
          <p:cNvSpPr txBox="1"/>
          <p:nvPr/>
        </p:nvSpPr>
        <p:spPr>
          <a:xfrm>
            <a:off x="420007" y="402681"/>
            <a:ext cx="531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推理预测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6C057E-D91C-C744-9171-47B1117F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02" y="1921946"/>
            <a:ext cx="7470403" cy="30339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96152F-D0CF-752D-211C-EE2049658FE6}"/>
              </a:ext>
            </a:extLst>
          </p:cNvPr>
          <p:cNvSpPr txBox="1"/>
          <p:nvPr/>
        </p:nvSpPr>
        <p:spPr>
          <a:xfrm>
            <a:off x="9050867" y="5097316"/>
            <a:ext cx="6096000" cy="3774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i="1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docker和cog安装成功测试截图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ECBECC-5E03-2833-BD73-1C0082FA47EA}"/>
              </a:ext>
            </a:extLst>
          </p:cNvPr>
          <p:cNvSpPr txBox="1"/>
          <p:nvPr/>
        </p:nvSpPr>
        <p:spPr>
          <a:xfrm>
            <a:off x="386831" y="1865662"/>
            <a:ext cx="3931169" cy="36090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i="1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i="0" dirty="0"/>
              <a:t>环境配置有以下几种方向：（层次逐渐递进）</a:t>
            </a:r>
          </a:p>
          <a:p>
            <a:r>
              <a:rPr lang="en-US" altLang="zh-CN" i="0" dirty="0"/>
              <a:t>1. </a:t>
            </a:r>
            <a:r>
              <a:rPr lang="zh-CN" altLang="en-US" i="0" dirty="0"/>
              <a:t>于本地编译器上直接进行推理（</a:t>
            </a:r>
            <a:r>
              <a:rPr lang="en-US" altLang="zh-CN" i="0" dirty="0"/>
              <a:t>debug</a:t>
            </a:r>
            <a:r>
              <a:rPr lang="zh-CN" altLang="en-US" i="0" dirty="0"/>
              <a:t>中）</a:t>
            </a:r>
          </a:p>
          <a:p>
            <a:r>
              <a:rPr lang="en-US" altLang="zh-CN" b="1" i="0" dirty="0"/>
              <a:t>2.</a:t>
            </a:r>
            <a:r>
              <a:rPr lang="zh-CN" altLang="en-US" b="1" i="0" dirty="0"/>
              <a:t>将推理模型打包到基于</a:t>
            </a:r>
            <a:r>
              <a:rPr lang="en-US" altLang="zh-CN" b="1" i="0" dirty="0"/>
              <a:t>docker</a:t>
            </a:r>
            <a:r>
              <a:rPr lang="zh-CN" altLang="en-US" b="1" i="0" dirty="0"/>
              <a:t>的</a:t>
            </a:r>
            <a:r>
              <a:rPr lang="en-US" altLang="zh-CN" b="1" i="0" dirty="0"/>
              <a:t>cog</a:t>
            </a:r>
            <a:r>
              <a:rPr lang="zh-CN" altLang="en-US" b="1" i="0" dirty="0"/>
              <a:t>容器中</a:t>
            </a:r>
          </a:p>
          <a:p>
            <a:r>
              <a:rPr lang="en-US" altLang="zh-CN" i="0" dirty="0"/>
              <a:t>3.</a:t>
            </a:r>
            <a:r>
              <a:rPr lang="zh-CN" altLang="en-US" i="0" dirty="0"/>
              <a:t>将打包后的模型通过</a:t>
            </a:r>
            <a:r>
              <a:rPr lang="en-US" altLang="zh-CN" i="0" dirty="0"/>
              <a:t>HTTP </a:t>
            </a:r>
            <a:r>
              <a:rPr lang="en-US" altLang="zh-CN" i="0" dirty="0" err="1"/>
              <a:t>api</a:t>
            </a:r>
            <a:r>
              <a:rPr lang="zh-CN" altLang="en-US" i="0" dirty="0"/>
              <a:t>部署到</a:t>
            </a:r>
            <a:r>
              <a:rPr lang="en-US" altLang="zh-CN" i="0" dirty="0"/>
              <a:t>web</a:t>
            </a:r>
            <a:r>
              <a:rPr lang="zh-CN" altLang="en-US" i="0" dirty="0"/>
              <a:t>上</a:t>
            </a:r>
          </a:p>
          <a:p>
            <a:endParaRPr lang="en-US" altLang="zh-CN" i="0" dirty="0"/>
          </a:p>
          <a:p>
            <a:r>
              <a:rPr lang="zh-CN" altLang="en-US" b="1" i="0" dirty="0"/>
              <a:t>具体步骤：</a:t>
            </a:r>
            <a:endParaRPr lang="en-US" altLang="zh-CN" b="1" i="0" dirty="0"/>
          </a:p>
          <a:p>
            <a:r>
              <a:rPr lang="en-US" altLang="zh-CN" i="0" dirty="0"/>
              <a:t>1.</a:t>
            </a:r>
            <a:r>
              <a:rPr lang="zh-CN" altLang="en-US" i="0" dirty="0"/>
              <a:t>编写</a:t>
            </a:r>
            <a:r>
              <a:rPr lang="en-US" altLang="zh-CN" i="0" dirty="0" err="1"/>
              <a:t>cog.yaml</a:t>
            </a:r>
            <a:r>
              <a:rPr lang="en-US" altLang="zh-CN" i="0" dirty="0"/>
              <a:t>(</a:t>
            </a:r>
            <a:r>
              <a:rPr lang="zh-CN" altLang="en-US" i="0" dirty="0"/>
              <a:t>环境配置文件</a:t>
            </a:r>
            <a:r>
              <a:rPr lang="en-US" altLang="zh-CN" i="0" dirty="0"/>
              <a:t>)</a:t>
            </a:r>
            <a:r>
              <a:rPr lang="zh-CN" altLang="en-US" i="0" dirty="0"/>
              <a:t>，基于</a:t>
            </a:r>
            <a:r>
              <a:rPr lang="en-US" altLang="zh-CN" i="0" dirty="0"/>
              <a:t>cog</a:t>
            </a:r>
            <a:r>
              <a:rPr lang="zh-CN" altLang="en-US" i="0" dirty="0"/>
              <a:t>中</a:t>
            </a:r>
            <a:r>
              <a:rPr lang="en-US" altLang="zh-CN" i="0" dirty="0" err="1"/>
              <a:t>BasePredictor</a:t>
            </a:r>
            <a:r>
              <a:rPr lang="zh-CN" altLang="en-US" i="0" dirty="0"/>
              <a:t>类编写推理脚本</a:t>
            </a:r>
          </a:p>
          <a:p>
            <a:r>
              <a:rPr lang="en-US" altLang="zh-CN" i="0" dirty="0"/>
              <a:t>2.</a:t>
            </a:r>
            <a:r>
              <a:rPr lang="zh-CN" altLang="en-US" i="0" dirty="0"/>
              <a:t>搭建</a:t>
            </a:r>
            <a:r>
              <a:rPr lang="en-US" altLang="zh-CN" i="0" dirty="0"/>
              <a:t>wsl2</a:t>
            </a:r>
            <a:r>
              <a:rPr lang="zh-CN" altLang="en-US" i="0" dirty="0"/>
              <a:t>或</a:t>
            </a:r>
            <a:r>
              <a:rPr lang="en-US" altLang="zh-CN" i="0" dirty="0"/>
              <a:t>Linux</a:t>
            </a:r>
            <a:r>
              <a:rPr lang="zh-CN" altLang="en-US" i="0" dirty="0"/>
              <a:t>环境</a:t>
            </a:r>
            <a:r>
              <a:rPr lang="en-US" altLang="zh-CN" i="0" dirty="0"/>
              <a:t>(</a:t>
            </a:r>
            <a:r>
              <a:rPr lang="zh-CN" altLang="en-US" i="0" dirty="0"/>
              <a:t>双系统或租用云服务器</a:t>
            </a:r>
            <a:r>
              <a:rPr lang="en-US" altLang="zh-CN" i="0" dirty="0"/>
              <a:t>)</a:t>
            </a:r>
          </a:p>
          <a:p>
            <a:r>
              <a:rPr lang="en-US" altLang="zh-CN" i="0" dirty="0"/>
              <a:t>3.</a:t>
            </a:r>
            <a:r>
              <a:rPr lang="zh-CN" altLang="en-US" i="0" dirty="0"/>
              <a:t>安装</a:t>
            </a:r>
            <a:r>
              <a:rPr lang="en-US" altLang="zh-CN" i="0" dirty="0"/>
              <a:t>docker</a:t>
            </a:r>
            <a:r>
              <a:rPr lang="zh-CN" altLang="en-US" i="0" dirty="0"/>
              <a:t>，并进行配置（见图</a:t>
            </a:r>
            <a:r>
              <a:rPr lang="en-US" altLang="zh-CN" i="0" dirty="0"/>
              <a:t>1</a:t>
            </a:r>
            <a:r>
              <a:rPr lang="zh-CN" altLang="en-US" i="0" dirty="0"/>
              <a:t>）</a:t>
            </a:r>
          </a:p>
          <a:p>
            <a:r>
              <a:rPr lang="en-US" altLang="zh-CN" i="0" dirty="0"/>
              <a:t>4.</a:t>
            </a:r>
            <a:r>
              <a:rPr lang="zh-CN" altLang="en-US" i="0" dirty="0"/>
              <a:t>安装</a:t>
            </a:r>
            <a:r>
              <a:rPr lang="en-US" altLang="zh-CN" i="0" dirty="0"/>
              <a:t>cog</a:t>
            </a:r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308378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D6CBDFC3-572F-7CD2-724E-717D32BA7EE2}"/>
              </a:ext>
            </a:extLst>
          </p:cNvPr>
          <p:cNvSpPr txBox="1"/>
          <p:nvPr/>
        </p:nvSpPr>
        <p:spPr>
          <a:xfrm>
            <a:off x="529392" y="1002093"/>
            <a:ext cx="67648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图像推理</a:t>
            </a: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843EA28A-68FA-CF92-CF3B-4081D0B06668}"/>
              </a:ext>
            </a:extLst>
          </p:cNvPr>
          <p:cNvSpPr txBox="1"/>
          <p:nvPr/>
        </p:nvSpPr>
        <p:spPr>
          <a:xfrm>
            <a:off x="420007" y="402681"/>
            <a:ext cx="531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推理预测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D5DA495-15C9-DBB5-D1D1-AE3D2920662D}"/>
              </a:ext>
            </a:extLst>
          </p:cNvPr>
          <p:cNvGrpSpPr/>
          <p:nvPr/>
        </p:nvGrpSpPr>
        <p:grpSpPr>
          <a:xfrm>
            <a:off x="885004" y="2691382"/>
            <a:ext cx="10622229" cy="3633479"/>
            <a:chOff x="1020176" y="2379273"/>
            <a:chExt cx="10622229" cy="363347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4635151-6FBA-171E-A939-AAF2A2FD0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84"/>
            <a:stretch/>
          </p:blipFill>
          <p:spPr>
            <a:xfrm>
              <a:off x="1020176" y="4265511"/>
              <a:ext cx="3444381" cy="172832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FECFBE2-5088-1667-A962-3716368D5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3689"/>
            <a:stretch/>
          </p:blipFill>
          <p:spPr>
            <a:xfrm>
              <a:off x="4633649" y="2379273"/>
              <a:ext cx="3433744" cy="172832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3DA2AA8-CA2E-A2B3-0CC9-E13E127A9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3689"/>
            <a:stretch/>
          </p:blipFill>
          <p:spPr>
            <a:xfrm>
              <a:off x="1030812" y="2379273"/>
              <a:ext cx="3433745" cy="172832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2C9A534-A5AC-577A-9EDB-5EFD2B85F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3689"/>
            <a:stretch/>
          </p:blipFill>
          <p:spPr>
            <a:xfrm>
              <a:off x="4633649" y="4284426"/>
              <a:ext cx="3433744" cy="172832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1AC3407-6965-4797-60B8-5C09F2AF4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3689"/>
            <a:stretch/>
          </p:blipFill>
          <p:spPr>
            <a:xfrm>
              <a:off x="8208661" y="2392720"/>
              <a:ext cx="3433744" cy="172832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2AA0F49-7605-12D6-7AC4-31009B450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3689"/>
            <a:stretch/>
          </p:blipFill>
          <p:spPr>
            <a:xfrm>
              <a:off x="8208661" y="4284426"/>
              <a:ext cx="3433744" cy="1728326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B7E19BF-257D-B30F-3FAB-7446C53D1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21"/>
          <a:stretch/>
        </p:blipFill>
        <p:spPr>
          <a:xfrm>
            <a:off x="9360014" y="381449"/>
            <a:ext cx="2147219" cy="2160000"/>
          </a:xfrm>
          <a:prstGeom prst="rect">
            <a:avLst/>
          </a:prstGeom>
        </p:spPr>
      </p:pic>
      <p:sp>
        <p:nvSpPr>
          <p:cNvPr id="20" name="演示研究所 SlideLab.cc">
            <a:extLst>
              <a:ext uri="{FF2B5EF4-FFF2-40B4-BE49-F238E27FC236}">
                <a16:creationId xmlns:a16="http://schemas.microsoft.com/office/drawing/2014/main" id="{8F83573F-7C63-4168-3EA2-BBE497EF1DA6}"/>
              </a:ext>
            </a:extLst>
          </p:cNvPr>
          <p:cNvSpPr/>
          <p:nvPr/>
        </p:nvSpPr>
        <p:spPr>
          <a:xfrm>
            <a:off x="6377535" y="1352381"/>
            <a:ext cx="3995252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训练时长：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6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小时</a:t>
            </a: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迭代次数：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&gt;36400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次</a:t>
            </a: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右图为输入的参考图片</a:t>
            </a:r>
          </a:p>
        </p:txBody>
      </p:sp>
    </p:spTree>
    <p:extLst>
      <p:ext uri="{BB962C8B-B14F-4D97-AF65-F5344CB8AC3E}">
        <p14:creationId xmlns:p14="http://schemas.microsoft.com/office/powerpoint/2010/main" val="381592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39A7ABF8-5FC7-6D7B-E97A-8BB21C5FFD2F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15A8A187-90A9-D200-2C3D-046943B334DD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1F777A62-2601-484A-A176-5DDC43C0B8F5}"/>
              </a:ext>
            </a:extLst>
          </p:cNvPr>
          <p:cNvSpPr/>
          <p:nvPr/>
        </p:nvSpPr>
        <p:spPr>
          <a:xfrm>
            <a:off x="669926" y="1876492"/>
            <a:ext cx="10850562" cy="2725347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0632" tIns="40316" rIns="80632" bIns="40316" rtlCol="0" anchor="ctr"/>
          <a:lstStyle/>
          <a:p>
            <a:pPr algn="ctr"/>
            <a:endParaRPr lang="zh-CN" altLang="en-US" kern="0" dirty="0">
              <a:solidFill>
                <a:sysClr val="window" lastClr="FFFFFF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C70926-2728-ACEA-98C0-07F4FB2BEE59}"/>
              </a:ext>
            </a:extLst>
          </p:cNvPr>
          <p:cNvGrpSpPr/>
          <p:nvPr/>
        </p:nvGrpSpPr>
        <p:grpSpPr>
          <a:xfrm>
            <a:off x="529392" y="1876492"/>
            <a:ext cx="2598821" cy="3288630"/>
            <a:chOff x="529392" y="1876492"/>
            <a:chExt cx="2598821" cy="3288630"/>
          </a:xfrm>
        </p:grpSpPr>
        <p:sp>
          <p:nvSpPr>
            <p:cNvPr id="4" name="演示研究所 SlideLab.cc">
              <a:extLst>
                <a:ext uri="{FF2B5EF4-FFF2-40B4-BE49-F238E27FC236}">
                  <a16:creationId xmlns:a16="http://schemas.microsoft.com/office/drawing/2014/main" id="{A68F8DFA-374A-4543-8F27-D337FC9A9137}"/>
                </a:ext>
              </a:extLst>
            </p:cNvPr>
            <p:cNvSpPr/>
            <p:nvPr/>
          </p:nvSpPr>
          <p:spPr>
            <a:xfrm flipH="1">
              <a:off x="529392" y="1876492"/>
              <a:ext cx="2598821" cy="3288630"/>
            </a:xfrm>
            <a:prstGeom prst="roundRect">
              <a:avLst>
                <a:gd name="adj" fmla="val 727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1092200" dir="8100000" sx="90000" sy="90000" algn="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Sans Normal" pitchFamily="2" charset="-122"/>
                <a:ea typeface="MiSans Normal" pitchFamily="2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" name="演示研究所 SlideLab.cc">
              <a:extLst>
                <a:ext uri="{FF2B5EF4-FFF2-40B4-BE49-F238E27FC236}">
                  <a16:creationId xmlns:a16="http://schemas.microsoft.com/office/drawing/2014/main" id="{2D6AE3CF-800C-0C4A-A890-06C988037A6F}"/>
                </a:ext>
              </a:extLst>
            </p:cNvPr>
            <p:cNvSpPr/>
            <p:nvPr/>
          </p:nvSpPr>
          <p:spPr>
            <a:xfrm>
              <a:off x="1028351" y="2174385"/>
              <a:ext cx="1600904" cy="4328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 Normal" pitchFamily="2" charset="-122"/>
                  <a:ea typeface="MiSans Normal" pitchFamily="2" charset="-122"/>
                </a:rPr>
                <a:t>StyleGAN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2" name="演示研究所 SlideLab.cc">
              <a:extLst>
                <a:ext uri="{FF2B5EF4-FFF2-40B4-BE49-F238E27FC236}">
                  <a16:creationId xmlns:a16="http://schemas.microsoft.com/office/drawing/2014/main" id="{C3A73AF6-00D3-8145-9740-02539C64BDCB}"/>
                </a:ext>
              </a:extLst>
            </p:cNvPr>
            <p:cNvSpPr txBox="1"/>
            <p:nvPr/>
          </p:nvSpPr>
          <p:spPr>
            <a:xfrm>
              <a:off x="663148" y="2831182"/>
              <a:ext cx="2254959" cy="19932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285750" indent="-285750" defTabSz="457143">
                <a:lnSpc>
                  <a:spcPct val="150000"/>
                </a:lnSpc>
                <a:buFont typeface="Wingdings" panose="05000000000000000000" pitchFamily="2" charset="2"/>
                <a:buChar char="l"/>
                <a:defRPr sz="140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  <a:cs typeface="Alibaba PuHuiTi" pitchFamily="18" charset="-122"/>
                </a:defRPr>
              </a:lvl1pPr>
            </a:lstStyle>
            <a:p>
              <a:r>
                <a:rPr lang="zh-CN" altLang="en-US" dirty="0">
                  <a:sym typeface="思源黑体 CN Medium" panose="020B0600000000000000" pitchFamily="34" charset="-122"/>
                </a:rPr>
                <a:t>训练</a:t>
              </a:r>
              <a:r>
                <a:rPr lang="en-US" altLang="zh-CN" dirty="0" err="1">
                  <a:sym typeface="思源黑体 CN Medium" panose="020B0600000000000000" pitchFamily="34" charset="-122"/>
                </a:rPr>
                <a:t>StyleGAN</a:t>
              </a:r>
              <a:r>
                <a:rPr lang="zh-CN" altLang="en-US" dirty="0">
                  <a:sym typeface="思源黑体 CN Medium" panose="020B0600000000000000" pitchFamily="34" charset="-122"/>
                </a:rPr>
                <a:t>网络使其可以完成罕见发型的编辑，数据集如何收集？</a:t>
              </a:r>
              <a:endParaRPr lang="en-US" altLang="zh-CN" dirty="0">
                <a:sym typeface="思源黑体 CN Medium" panose="020B0600000000000000" pitchFamily="34" charset="-122"/>
              </a:endParaRPr>
            </a:p>
            <a:p>
              <a:r>
                <a:rPr lang="zh-CN" altLang="en-US" dirty="0">
                  <a:sym typeface="思源黑体 CN Medium" panose="020B0600000000000000" pitchFamily="34" charset="-122"/>
                </a:rPr>
                <a:t>训练</a:t>
              </a:r>
              <a:r>
                <a:rPr lang="en-US" altLang="zh-CN" dirty="0" err="1">
                  <a:sym typeface="思源黑体 CN Medium" panose="020B0600000000000000" pitchFamily="34" charset="-122"/>
                </a:rPr>
                <a:t>StyleGAN</a:t>
              </a:r>
              <a:r>
                <a:rPr lang="zh-CN" altLang="en-US" dirty="0">
                  <a:sym typeface="思源黑体 CN Medium" panose="020B0600000000000000" pitchFamily="34" charset="-122"/>
                </a:rPr>
                <a:t>网络后若效果仍然不佳该如何改进？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F7CF8BC-5EE8-7449-C45B-03D3F81827F1}"/>
              </a:ext>
            </a:extLst>
          </p:cNvPr>
          <p:cNvGrpSpPr/>
          <p:nvPr/>
        </p:nvGrpSpPr>
        <p:grpSpPr>
          <a:xfrm>
            <a:off x="3497179" y="1828366"/>
            <a:ext cx="2598821" cy="3288630"/>
            <a:chOff x="3497179" y="1828366"/>
            <a:chExt cx="2598821" cy="3288630"/>
          </a:xfrm>
        </p:grpSpPr>
        <p:sp>
          <p:nvSpPr>
            <p:cNvPr id="8" name="演示研究所 SlideLab.cc">
              <a:extLst>
                <a:ext uri="{FF2B5EF4-FFF2-40B4-BE49-F238E27FC236}">
                  <a16:creationId xmlns:a16="http://schemas.microsoft.com/office/drawing/2014/main" id="{6A78F19A-08D7-CF49-8BAA-B32CB21BC53B}"/>
                </a:ext>
              </a:extLst>
            </p:cNvPr>
            <p:cNvSpPr/>
            <p:nvPr/>
          </p:nvSpPr>
          <p:spPr>
            <a:xfrm flipH="1">
              <a:off x="3497179" y="1828366"/>
              <a:ext cx="2598821" cy="3288630"/>
            </a:xfrm>
            <a:prstGeom prst="roundRect">
              <a:avLst>
                <a:gd name="adj" fmla="val 727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1092200" dir="8100000" sx="90000" sy="90000" algn="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Sans Normal" pitchFamily="2" charset="-122"/>
                <a:ea typeface="MiSans Normal" pitchFamily="2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0" name="演示研究所 SlideLab.cc">
              <a:extLst>
                <a:ext uri="{FF2B5EF4-FFF2-40B4-BE49-F238E27FC236}">
                  <a16:creationId xmlns:a16="http://schemas.microsoft.com/office/drawing/2014/main" id="{D86D55F7-83D3-FD4B-B80F-3914BCA00D2E}"/>
                </a:ext>
              </a:extLst>
            </p:cNvPr>
            <p:cNvSpPr/>
            <p:nvPr/>
          </p:nvSpPr>
          <p:spPr>
            <a:xfrm>
              <a:off x="4076351" y="2174385"/>
              <a:ext cx="1600904" cy="4328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 Normal" pitchFamily="2" charset="-122"/>
                  <a:ea typeface="MiSans Normal" pitchFamily="2" charset="-122"/>
                </a:rPr>
                <a:t>文本编辑图像</a:t>
              </a:r>
            </a:p>
          </p:txBody>
        </p:sp>
        <p:sp>
          <p:nvSpPr>
            <p:cNvPr id="13" name="演示研究所 SlideLab.cc">
              <a:extLst>
                <a:ext uri="{FF2B5EF4-FFF2-40B4-BE49-F238E27FC236}">
                  <a16:creationId xmlns:a16="http://schemas.microsoft.com/office/drawing/2014/main" id="{8B9A2BCC-5EAA-6045-8D0E-EF49CFF0DE76}"/>
                </a:ext>
              </a:extLst>
            </p:cNvPr>
            <p:cNvSpPr txBox="1"/>
            <p:nvPr/>
          </p:nvSpPr>
          <p:spPr>
            <a:xfrm>
              <a:off x="3737097" y="2845966"/>
              <a:ext cx="2104068" cy="19932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143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 dirty="0">
                  <a:latin typeface="MiSans Normal" pitchFamily="2" charset="-122"/>
                  <a:ea typeface="MiSans Normal" pitchFamily="2" charset="-122"/>
                  <a:cs typeface="Alibaba PuHuiTi" pitchFamily="18" charset="-122"/>
                </a:rPr>
                <a:t>CLIP</a:t>
              </a:r>
              <a:r>
                <a:rPr lang="zh-CN" altLang="en-US" sz="1400" dirty="0">
                  <a:latin typeface="MiSans Normal" pitchFamily="2" charset="-122"/>
                  <a:ea typeface="MiSans Normal" pitchFamily="2" charset="-122"/>
                  <a:cs typeface="Alibaba PuHuiTi" pitchFamily="18" charset="-122"/>
                </a:rPr>
                <a:t>基于英文文本训练，发型名称如何翻译？</a:t>
              </a:r>
              <a:endParaRPr lang="en-US" altLang="zh-CN" sz="1400" dirty="0">
                <a:latin typeface="MiSans Normal" pitchFamily="2" charset="-122"/>
                <a:ea typeface="MiSans Normal" pitchFamily="2" charset="-122"/>
                <a:cs typeface="Alibaba PuHuiTi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latin typeface="MiSans Normal" pitchFamily="2" charset="-122"/>
                  <a:ea typeface="MiSans Normal" pitchFamily="2" charset="-122"/>
                  <a:cs typeface="Alibaba PuHuiTi" pitchFamily="18" charset="-122"/>
                </a:rPr>
                <a:t>已有工作中，中文文本驱动的图像生成工作效果一般。</a:t>
              </a:r>
            </a:p>
          </p:txBody>
        </p:sp>
      </p:grpSp>
      <p:sp>
        <p:nvSpPr>
          <p:cNvPr id="14" name="演示研究所 SlideLab.cc">
            <a:extLst>
              <a:ext uri="{FF2B5EF4-FFF2-40B4-BE49-F238E27FC236}">
                <a16:creationId xmlns:a16="http://schemas.microsoft.com/office/drawing/2014/main" id="{B54A4F0E-CC83-824D-A404-1245DD44052C}"/>
              </a:ext>
            </a:extLst>
          </p:cNvPr>
          <p:cNvSpPr txBox="1"/>
          <p:nvPr/>
        </p:nvSpPr>
        <p:spPr>
          <a:xfrm>
            <a:off x="529392" y="1002093"/>
            <a:ext cx="304182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总结与展望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710C7FF-6FAA-F961-658A-D7D6D5681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5" t="17540" b="39274"/>
          <a:stretch/>
        </p:blipFill>
        <p:spPr>
          <a:xfrm>
            <a:off x="9209467" y="602736"/>
            <a:ext cx="4145768" cy="5160592"/>
          </a:xfrm>
          <a:prstGeom prst="rect">
            <a:avLst/>
          </a:prstGeom>
        </p:spPr>
      </p:pic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2069A28C-939C-C8F5-01DE-B3C04BAE5857}"/>
              </a:ext>
            </a:extLst>
          </p:cNvPr>
          <p:cNvSpPr txBox="1"/>
          <p:nvPr/>
        </p:nvSpPr>
        <p:spPr>
          <a:xfrm>
            <a:off x="420007" y="402681"/>
            <a:ext cx="531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结果分析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969581-C0D6-BA90-FCE2-D9807541AAD5}"/>
              </a:ext>
            </a:extLst>
          </p:cNvPr>
          <p:cNvGrpSpPr/>
          <p:nvPr/>
        </p:nvGrpSpPr>
        <p:grpSpPr>
          <a:xfrm>
            <a:off x="6450219" y="1784685"/>
            <a:ext cx="2598821" cy="3288630"/>
            <a:chOff x="3497179" y="1828366"/>
            <a:chExt cx="2598821" cy="3288630"/>
          </a:xfrm>
        </p:grpSpPr>
        <p:sp>
          <p:nvSpPr>
            <p:cNvPr id="16" name="演示研究所 SlideLab.cc">
              <a:extLst>
                <a:ext uri="{FF2B5EF4-FFF2-40B4-BE49-F238E27FC236}">
                  <a16:creationId xmlns:a16="http://schemas.microsoft.com/office/drawing/2014/main" id="{24B0B355-DFC2-5DAC-7CBB-7734FEEB2E11}"/>
                </a:ext>
              </a:extLst>
            </p:cNvPr>
            <p:cNvSpPr/>
            <p:nvPr/>
          </p:nvSpPr>
          <p:spPr>
            <a:xfrm flipH="1">
              <a:off x="3497179" y="1828366"/>
              <a:ext cx="2598821" cy="3288630"/>
            </a:xfrm>
            <a:prstGeom prst="roundRect">
              <a:avLst>
                <a:gd name="adj" fmla="val 727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1092200" dir="8100000" sx="90000" sy="90000" algn="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857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Sans Normal" pitchFamily="2" charset="-122"/>
                <a:ea typeface="MiSans Normal" pitchFamily="2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7" name="演示研究所 SlideLab.cc">
              <a:extLst>
                <a:ext uri="{FF2B5EF4-FFF2-40B4-BE49-F238E27FC236}">
                  <a16:creationId xmlns:a16="http://schemas.microsoft.com/office/drawing/2014/main" id="{F929CDCA-F7FD-DFFF-464C-26D7C3750DC5}"/>
                </a:ext>
              </a:extLst>
            </p:cNvPr>
            <p:cNvSpPr/>
            <p:nvPr/>
          </p:nvSpPr>
          <p:spPr>
            <a:xfrm>
              <a:off x="4076351" y="2174385"/>
              <a:ext cx="1600904" cy="4328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prstClr val="white"/>
                  </a:solidFill>
                  <a:latin typeface="MiSans Normal" pitchFamily="2" charset="-122"/>
                  <a:ea typeface="MiSans Normal" pitchFamily="2" charset="-122"/>
                </a:rPr>
                <a:t>冠冕头饰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20" name="演示研究所 SlideLab.cc">
              <a:extLst>
                <a:ext uri="{FF2B5EF4-FFF2-40B4-BE49-F238E27FC236}">
                  <a16:creationId xmlns:a16="http://schemas.microsoft.com/office/drawing/2014/main" id="{9161FE83-6BF8-CBE3-DBC9-A98266FBEDE2}"/>
                </a:ext>
              </a:extLst>
            </p:cNvPr>
            <p:cNvSpPr txBox="1"/>
            <p:nvPr/>
          </p:nvSpPr>
          <p:spPr>
            <a:xfrm>
              <a:off x="3744555" y="2826103"/>
              <a:ext cx="2104068" cy="19932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285750" indent="-285750" defTabSz="457143">
                <a:lnSpc>
                  <a:spcPct val="150000"/>
                </a:lnSpc>
                <a:buFont typeface="Wingdings" panose="05000000000000000000" pitchFamily="2" charset="2"/>
                <a:buChar char="l"/>
                <a:defRPr sz="1400">
                  <a:solidFill>
                    <a:schemeClr val="bg1">
                      <a:lumMod val="50000"/>
                    </a:schemeClr>
                  </a:solidFill>
                  <a:latin typeface="MiSans Normal" pitchFamily="2" charset="-122"/>
                  <a:ea typeface="MiSans Normal" pitchFamily="2" charset="-122"/>
                  <a:cs typeface="Alibaba PuHuiTi" pitchFamily="18" charset="-122"/>
                </a:defRPr>
              </a:lvl1pPr>
            </a:lstStyle>
            <a:p>
              <a:r>
                <a:rPr lang="zh-CN" altLang="en-US" dirty="0"/>
                <a:t>许多发型往往搭配头饰佩戴，图像生成中这些冠冕头饰如何处理？</a:t>
              </a:r>
              <a:endParaRPr lang="en-US" altLang="zh-CN" dirty="0"/>
            </a:p>
            <a:p>
              <a:r>
                <a:rPr lang="zh-CN" altLang="en-US" dirty="0"/>
                <a:t>侧脸发型是否能高质量生成？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89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8568C516-CF69-B740-93FF-454F972ADCDD}"/>
              </a:ext>
            </a:extLst>
          </p:cNvPr>
          <p:cNvSpPr/>
          <p:nvPr/>
        </p:nvSpPr>
        <p:spPr>
          <a:xfrm rot="10800000">
            <a:off x="0" y="0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B4466E5C-E7DD-8D49-96B6-76AC74530044}"/>
              </a:ext>
            </a:extLst>
          </p:cNvPr>
          <p:cNvSpPr/>
          <p:nvPr/>
        </p:nvSpPr>
        <p:spPr>
          <a:xfrm rot="10800000">
            <a:off x="0" y="6524171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4" name="演示研究所 SlideLab.cc">
            <a:extLst>
              <a:ext uri="{FF2B5EF4-FFF2-40B4-BE49-F238E27FC236}">
                <a16:creationId xmlns:a16="http://schemas.microsoft.com/office/drawing/2014/main" id="{B94C61FA-B336-6E4F-803C-67D393DD9949}"/>
              </a:ext>
            </a:extLst>
          </p:cNvPr>
          <p:cNvSpPr/>
          <p:nvPr/>
        </p:nvSpPr>
        <p:spPr>
          <a:xfrm rot="10800000" flipV="1">
            <a:off x="5689601" y="0"/>
            <a:ext cx="6502400" cy="621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EFC12716-19AB-1748-8A24-3BEAB6E3D848}"/>
              </a:ext>
            </a:extLst>
          </p:cNvPr>
          <p:cNvSpPr/>
          <p:nvPr/>
        </p:nvSpPr>
        <p:spPr>
          <a:xfrm rot="10800000" flipH="1">
            <a:off x="1" y="6236335"/>
            <a:ext cx="1446530" cy="621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8" h="979">
                <a:moveTo>
                  <a:pt x="0" y="0"/>
                </a:moveTo>
                <a:lnTo>
                  <a:pt x="1567" y="0"/>
                </a:lnTo>
                <a:lnTo>
                  <a:pt x="2278" y="979"/>
                </a:lnTo>
                <a:lnTo>
                  <a:pt x="1567" y="979"/>
                </a:lnTo>
                <a:lnTo>
                  <a:pt x="0" y="9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8" name="演示研究所 SlideLab.cc">
            <a:extLst>
              <a:ext uri="{FF2B5EF4-FFF2-40B4-BE49-F238E27FC236}">
                <a16:creationId xmlns:a16="http://schemas.microsoft.com/office/drawing/2014/main" id="{ADE7E6BD-3168-FE4F-B281-D730A69156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60299" y="471140"/>
            <a:ext cx="319189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zh-CN" altLang="en-US" sz="5867" b="1" kern="0" dirty="0">
                <a:solidFill>
                  <a:schemeClr val="accent1"/>
                </a:solidFill>
                <a:latin typeface="MiSans Semibold" pitchFamily="2" charset="-122"/>
                <a:ea typeface="MiSans Semibold" pitchFamily="2" charset="-122"/>
              </a:rPr>
              <a:t>参考文献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4D0C29-5C08-F3D6-9040-1FFF89529672}"/>
              </a:ext>
            </a:extLst>
          </p:cNvPr>
          <p:cNvSpPr txBox="1"/>
          <p:nvPr/>
        </p:nvSpPr>
        <p:spPr>
          <a:xfrm>
            <a:off x="425789" y="1507119"/>
            <a:ext cx="5772587" cy="48555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5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  <a:cs typeface="Alibaba PuHuiTi" pitchFamily="18" charset="-122"/>
              </a:defRPr>
            </a:lvl1pPr>
          </a:lstStyle>
          <a:p>
            <a:r>
              <a:rPr lang="en-US" altLang="zh-CN" sz="1200" dirty="0"/>
              <a:t>[1] WEI T, CHEN D, ZHOU W, et al. Hairclip: Design your hair by text and reference image[J].</a:t>
            </a:r>
          </a:p>
          <a:p>
            <a:r>
              <a:rPr lang="en-US" altLang="zh-CN" sz="1200" dirty="0"/>
              <a:t>Proceedings of the IEEE/CVF Conference on Computer Vision and Pattern Recognition,</a:t>
            </a:r>
          </a:p>
          <a:p>
            <a:r>
              <a:rPr lang="en-US" altLang="zh-CN" sz="1200" dirty="0"/>
              <a:t>2022.</a:t>
            </a:r>
          </a:p>
          <a:p>
            <a:r>
              <a:rPr lang="en-US" altLang="zh-CN" sz="1200" dirty="0"/>
              <a:t>[2] PATASHNIK O, WU Z, SHECHTMAN E, et al. </a:t>
            </a:r>
            <a:r>
              <a:rPr lang="en-US" altLang="zh-CN" sz="1200" dirty="0" err="1"/>
              <a:t>Styleclip</a:t>
            </a:r>
            <a:r>
              <a:rPr lang="en-US" altLang="zh-CN" sz="1200" dirty="0"/>
              <a:t>: Text-driven manipulation of</a:t>
            </a:r>
          </a:p>
          <a:p>
            <a:r>
              <a:rPr lang="en-US" altLang="zh-CN" sz="1200" dirty="0" err="1"/>
              <a:t>stylegan</a:t>
            </a:r>
            <a:r>
              <a:rPr lang="en-US" altLang="zh-CN" sz="1200" dirty="0"/>
              <a:t> imagery[C]//Proceedings of the IEEE/CVF International Conference on Computer</a:t>
            </a:r>
          </a:p>
          <a:p>
            <a:r>
              <a:rPr lang="en-US" altLang="zh-CN" sz="1200" dirty="0"/>
              <a:t>Vision (ICCV). [</a:t>
            </a:r>
            <a:r>
              <a:rPr lang="en-US" altLang="zh-CN" sz="1200" dirty="0" err="1"/>
              <a:t>S.l.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s.n</a:t>
            </a:r>
            <a:r>
              <a:rPr lang="en-US" altLang="zh-CN" sz="1200" dirty="0"/>
              <a:t>.], 2021: 2085-2094.</a:t>
            </a:r>
          </a:p>
          <a:p>
            <a:r>
              <a:rPr lang="en-US" altLang="zh-CN" sz="1200" dirty="0"/>
              <a:t>[3] KARRAS T, LAINE S, AITTALA M, et al. Analyzing and improving the image quality of</a:t>
            </a:r>
          </a:p>
          <a:p>
            <a:r>
              <a:rPr lang="en-US" altLang="zh-CN" sz="1200" dirty="0" err="1"/>
              <a:t>StyleGAN</a:t>
            </a:r>
            <a:r>
              <a:rPr lang="en-US" altLang="zh-CN" sz="1200" dirty="0"/>
              <a:t>[C]//Proc. CVPR. [</a:t>
            </a:r>
            <a:r>
              <a:rPr lang="en-US" altLang="zh-CN" sz="1200" dirty="0" err="1"/>
              <a:t>S.l.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s.n</a:t>
            </a:r>
            <a:r>
              <a:rPr lang="en-US" altLang="zh-CN" sz="1200" dirty="0"/>
              <a:t>.], 2020.</a:t>
            </a:r>
          </a:p>
          <a:p>
            <a:r>
              <a:rPr lang="en-US" altLang="zh-CN" sz="1200" dirty="0"/>
              <a:t>[4] Tov O, </a:t>
            </a:r>
            <a:r>
              <a:rPr lang="en-US" altLang="zh-CN" sz="1200" dirty="0" err="1"/>
              <a:t>Alaluf</a:t>
            </a:r>
            <a:r>
              <a:rPr lang="en-US" altLang="zh-CN" sz="1200" dirty="0"/>
              <a:t> Y, </a:t>
            </a:r>
            <a:r>
              <a:rPr lang="en-US" altLang="zh-CN" sz="1200" dirty="0" err="1"/>
              <a:t>Nitzan</a:t>
            </a:r>
            <a:r>
              <a:rPr lang="en-US" altLang="zh-CN" sz="1200" dirty="0"/>
              <a:t> Y, et al. Designing an encoder for </a:t>
            </a:r>
            <a:r>
              <a:rPr lang="en-US" altLang="zh-CN" sz="1200" dirty="0" err="1"/>
              <a:t>stylegan</a:t>
            </a:r>
            <a:r>
              <a:rPr lang="en-US" altLang="zh-CN" sz="1200" dirty="0"/>
              <a:t> image manipulation[J]. ACM Transactions on Graphics (TOG), 2021, 40(4): 1-14.</a:t>
            </a:r>
          </a:p>
          <a:p>
            <a:endParaRPr lang="en-US" altLang="zh-CN" sz="1200" dirty="0"/>
          </a:p>
          <a:p>
            <a:endParaRPr lang="en-US" altLang="zh-CN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798653-3D1D-02A6-9695-8492C9FAD977}"/>
              </a:ext>
            </a:extLst>
          </p:cNvPr>
          <p:cNvSpPr txBox="1"/>
          <p:nvPr/>
        </p:nvSpPr>
        <p:spPr>
          <a:xfrm>
            <a:off x="6433956" y="1397675"/>
            <a:ext cx="5332255" cy="44916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  <a:cs typeface="Alibaba PuHuiTi" pitchFamily="18" charset="-122"/>
              </a:defRPr>
            </a:lvl1pPr>
          </a:lstStyle>
          <a:p>
            <a:r>
              <a:rPr lang="en-US" altLang="zh-CN" dirty="0">
                <a:hlinkClick r:id="rId4"/>
              </a:rPr>
              <a:t>https://github.com/tkarras/progressive_growing_of_gans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https://github.com/omertov/encoder4editing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https://github.com/orpatashnik/StyleCLIP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https://github.com/wty-ustc/HairCLIP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https://github.com/replicate/cog</a:t>
            </a:r>
            <a:endParaRPr lang="en-US" altLang="zh-CN" dirty="0"/>
          </a:p>
          <a:p>
            <a:r>
              <a:rPr lang="en-US" altLang="zh-CN" dirty="0">
                <a:hlinkClick r:id="rId9"/>
              </a:rPr>
              <a:t>https://github.com/openai/CLIP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支博文、邓宇海、郭鸿鑫、蒋昕妍、陈昀昀、吴苏程已授权使用个人照片：）</a:t>
            </a:r>
            <a:endParaRPr lang="en-US" altLang="zh-CN" dirty="0"/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倭堕髻古画：唐 张萱周昉（传）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《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宫乐图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》</a:t>
            </a: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倭堕髻网络仿妆发型图：</a:t>
            </a:r>
            <a:r>
              <a:rPr kumimoji="0" lang="zh-CN" altLang="zh-CN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0"/>
              </a:rPr>
              <a:t>http://xhslink.com/C2gUyk</a:t>
            </a:r>
            <a:endParaRPr kumimoji="0" lang="en-US" altLang="zh-CN" sz="12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dirty="0"/>
              <a:t>部分图片源自网络</a:t>
            </a:r>
            <a:endParaRPr lang="en-US" altLang="zh-CN" dirty="0"/>
          </a:p>
          <a:p>
            <a:endParaRPr kumimoji="0" lang="zh-CN" altLang="zh-CN" sz="12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Sans Normal" pitchFamily="2" charset="-122"/>
              <a:ea typeface="MiSans Normal" pitchFamily="2" charset="-122"/>
            </a:endParaRP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3" name="演示研究所 SlideLab.cc">
            <a:extLst>
              <a:ext uri="{FF2B5EF4-FFF2-40B4-BE49-F238E27FC236}">
                <a16:creationId xmlns:a16="http://schemas.microsoft.com/office/drawing/2014/main" id="{6A2E14D7-BEE2-2E05-F47C-D89811D0856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433956" y="84728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zh-CN" altLang="en-US" sz="2800" b="1" kern="0" dirty="0">
                <a:solidFill>
                  <a:schemeClr val="accent1"/>
                </a:solidFill>
                <a:latin typeface="MiSans Semibold" pitchFamily="2" charset="-122"/>
                <a:ea typeface="MiSans Semibold" pitchFamily="2" charset="-122"/>
              </a:rPr>
              <a:t>配置文件及图片来源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8CDD972-F856-BDEE-F486-2480FB30E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-136525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037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7670768D-70E9-DFEF-2E3D-BD4AB617B2F4}"/>
              </a:ext>
            </a:extLst>
          </p:cNvPr>
          <p:cNvSpPr/>
          <p:nvPr/>
        </p:nvSpPr>
        <p:spPr>
          <a:xfrm>
            <a:off x="-1111347" y="1181801"/>
            <a:ext cx="6290733" cy="59401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ACBAB7B-CAB5-4C3F-F573-A82032299613}"/>
              </a:ext>
            </a:extLst>
          </p:cNvPr>
          <p:cNvSpPr/>
          <p:nvPr/>
        </p:nvSpPr>
        <p:spPr>
          <a:xfrm>
            <a:off x="-2592584" y="-196958"/>
            <a:ext cx="6290733" cy="594013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演示研究所 SlideLab.cc">
            <a:extLst>
              <a:ext uri="{FF2B5EF4-FFF2-40B4-BE49-F238E27FC236}">
                <a16:creationId xmlns:a16="http://schemas.microsoft.com/office/drawing/2014/main" id="{96B56FCE-D382-9A47-B298-756FE2A6998C}"/>
              </a:ext>
            </a:extLst>
          </p:cNvPr>
          <p:cNvSpPr/>
          <p:nvPr/>
        </p:nvSpPr>
        <p:spPr>
          <a:xfrm>
            <a:off x="1" y="6524171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CB8B7575-E930-9C4F-AB9B-EB8DD97D0562}"/>
              </a:ext>
            </a:extLst>
          </p:cNvPr>
          <p:cNvSpPr/>
          <p:nvPr/>
        </p:nvSpPr>
        <p:spPr>
          <a:xfrm>
            <a:off x="1" y="0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4" name="演示研究所 SlideLab.cc">
            <a:extLst>
              <a:ext uri="{FF2B5EF4-FFF2-40B4-BE49-F238E27FC236}">
                <a16:creationId xmlns:a16="http://schemas.microsoft.com/office/drawing/2014/main" id="{8488DA47-B789-4C4D-AA77-CEAB2C46DB59}"/>
              </a:ext>
            </a:extLst>
          </p:cNvPr>
          <p:cNvSpPr/>
          <p:nvPr/>
        </p:nvSpPr>
        <p:spPr>
          <a:xfrm flipV="1">
            <a:off x="0" y="6236335"/>
            <a:ext cx="6502400" cy="621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C8DC4124-F39D-3E43-8CEF-879BFB4CA96C}"/>
              </a:ext>
            </a:extLst>
          </p:cNvPr>
          <p:cNvSpPr/>
          <p:nvPr/>
        </p:nvSpPr>
        <p:spPr>
          <a:xfrm flipH="1">
            <a:off x="10745470" y="0"/>
            <a:ext cx="1446530" cy="621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8" h="979">
                <a:moveTo>
                  <a:pt x="0" y="0"/>
                </a:moveTo>
                <a:lnTo>
                  <a:pt x="1567" y="0"/>
                </a:lnTo>
                <a:lnTo>
                  <a:pt x="2278" y="979"/>
                </a:lnTo>
                <a:lnTo>
                  <a:pt x="1567" y="979"/>
                </a:lnTo>
                <a:lnTo>
                  <a:pt x="0" y="9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1D37651-AD3B-9F95-9B27-8027546425D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9100" y="-605393"/>
            <a:ext cx="4418232" cy="6357943"/>
          </a:xfrm>
          <a:prstGeom prst="rect">
            <a:avLst/>
          </a:prstGeom>
          <a:noFill/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C90FFB-5259-C830-B6AF-48F965BFA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8746" y="-613076"/>
            <a:ext cx="4418232" cy="6357943"/>
          </a:xfrm>
          <a:prstGeom prst="rect">
            <a:avLst/>
          </a:prstGeom>
        </p:spPr>
      </p:pic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6D136E2C-7238-0F07-AD2C-94695B48FEB2}"/>
              </a:ext>
            </a:extLst>
          </p:cNvPr>
          <p:cNvSpPr txBox="1"/>
          <p:nvPr/>
        </p:nvSpPr>
        <p:spPr>
          <a:xfrm>
            <a:off x="3222172" y="2481345"/>
            <a:ext cx="78907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 Normal" pitchFamily="2" charset="-122"/>
                <a:ea typeface="MiSans Normal" pitchFamily="2" charset="-122"/>
                <a:cs typeface="+mn-ea"/>
                <a:sym typeface="+mn-lt"/>
              </a:rPr>
              <a:t>谢谢观看</a:t>
            </a:r>
          </a:p>
        </p:txBody>
      </p:sp>
      <p:sp>
        <p:nvSpPr>
          <p:cNvPr id="7" name="演示研究所 SlideLab.cc">
            <a:extLst>
              <a:ext uri="{FF2B5EF4-FFF2-40B4-BE49-F238E27FC236}">
                <a16:creationId xmlns:a16="http://schemas.microsoft.com/office/drawing/2014/main" id="{3E503F69-5001-2FF5-0AD1-D4D874C5E54F}"/>
              </a:ext>
            </a:extLst>
          </p:cNvPr>
          <p:cNvSpPr/>
          <p:nvPr/>
        </p:nvSpPr>
        <p:spPr>
          <a:xfrm>
            <a:off x="6921500" y="1935853"/>
            <a:ext cx="405638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200" dirty="0">
                <a:latin typeface="MiSans Normal" pitchFamily="2" charset="-122"/>
                <a:ea typeface="MiSans Normal" pitchFamily="2" charset="-122"/>
                <a:cs typeface="+mn-ea"/>
                <a:sym typeface="+mn-lt"/>
              </a:rPr>
              <a:t>THANK YOU</a:t>
            </a:r>
            <a:endParaRPr lang="zh-CN" altLang="en-US" sz="3200" dirty="0">
              <a:latin typeface="MiSans Normal" pitchFamily="2" charset="-122"/>
              <a:ea typeface="MiSans Normal" pitchFamily="2" charset="-122"/>
              <a:cs typeface="+mn-ea"/>
              <a:sym typeface="+mn-lt"/>
            </a:endParaRPr>
          </a:p>
        </p:txBody>
      </p:sp>
      <p:sp>
        <p:nvSpPr>
          <p:cNvPr id="15" name="演示研究所 SlideLab.cc">
            <a:extLst>
              <a:ext uri="{FF2B5EF4-FFF2-40B4-BE49-F238E27FC236}">
                <a16:creationId xmlns:a16="http://schemas.microsoft.com/office/drawing/2014/main" id="{9ECE7F9A-A199-2A2F-B7E2-C2E058DD025D}"/>
              </a:ext>
            </a:extLst>
          </p:cNvPr>
          <p:cNvSpPr/>
          <p:nvPr/>
        </p:nvSpPr>
        <p:spPr>
          <a:xfrm>
            <a:off x="4869083" y="4090525"/>
            <a:ext cx="6108799" cy="879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  <a:defRPr/>
            </a:pPr>
            <a:r>
              <a:rPr lang="zh-CN" altLang="en-US" sz="2000" b="1" kern="0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  <a:cs typeface="Arial" panose="020B0604020202020204" pitchFamily="34" charset="0"/>
              </a:rPr>
              <a:t>第八小组  </a:t>
            </a:r>
            <a:r>
              <a:rPr lang="zh-CN" altLang="en-US" sz="1600" kern="0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  <a:cs typeface="Arial" panose="020B0604020202020204" pitchFamily="34" charset="0"/>
              </a:rPr>
              <a:t>支博文 邓宇海 郭鸿鑫</a:t>
            </a:r>
          </a:p>
          <a:p>
            <a:pPr algn="r" defTabSz="91440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  <a:cs typeface="Arial" panose="020B0604020202020204" pitchFamily="34" charset="0"/>
              </a:rPr>
              <a:t>蒋昕妍 陈昀昀 吴苏程</a:t>
            </a:r>
          </a:p>
        </p:txBody>
      </p:sp>
    </p:spTree>
    <p:extLst>
      <p:ext uri="{BB962C8B-B14F-4D97-AF65-F5344CB8AC3E}">
        <p14:creationId xmlns:p14="http://schemas.microsoft.com/office/powerpoint/2010/main" val="1706509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CD85BB-7A7F-1736-661F-70D5F8B238B6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2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演示研究所 SlideLab.cc">
            <a:extLst>
              <a:ext uri="{FF2B5EF4-FFF2-40B4-BE49-F238E27FC236}">
                <a16:creationId xmlns:a16="http://schemas.microsoft.com/office/drawing/2014/main" id="{96B56FCE-D382-9A47-B298-756FE2A6998C}"/>
              </a:ext>
            </a:extLst>
          </p:cNvPr>
          <p:cNvSpPr/>
          <p:nvPr/>
        </p:nvSpPr>
        <p:spPr>
          <a:xfrm>
            <a:off x="1" y="6524171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CB8B7575-E930-9C4F-AB9B-EB8DD97D0562}"/>
              </a:ext>
            </a:extLst>
          </p:cNvPr>
          <p:cNvSpPr/>
          <p:nvPr/>
        </p:nvSpPr>
        <p:spPr>
          <a:xfrm>
            <a:off x="1" y="0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4" name="演示研究所 SlideLab.cc">
            <a:extLst>
              <a:ext uri="{FF2B5EF4-FFF2-40B4-BE49-F238E27FC236}">
                <a16:creationId xmlns:a16="http://schemas.microsoft.com/office/drawing/2014/main" id="{8488DA47-B789-4C4D-AA77-CEAB2C46DB59}"/>
              </a:ext>
            </a:extLst>
          </p:cNvPr>
          <p:cNvSpPr/>
          <p:nvPr/>
        </p:nvSpPr>
        <p:spPr>
          <a:xfrm flipV="1">
            <a:off x="0" y="6236335"/>
            <a:ext cx="6502400" cy="621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C8DC4124-F39D-3E43-8CEF-879BFB4CA96C}"/>
              </a:ext>
            </a:extLst>
          </p:cNvPr>
          <p:cNvSpPr/>
          <p:nvPr/>
        </p:nvSpPr>
        <p:spPr>
          <a:xfrm flipH="1">
            <a:off x="10745470" y="0"/>
            <a:ext cx="1446530" cy="621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8" h="979">
                <a:moveTo>
                  <a:pt x="0" y="0"/>
                </a:moveTo>
                <a:lnTo>
                  <a:pt x="1567" y="0"/>
                </a:lnTo>
                <a:lnTo>
                  <a:pt x="2278" y="979"/>
                </a:lnTo>
                <a:lnTo>
                  <a:pt x="1567" y="979"/>
                </a:lnTo>
                <a:lnTo>
                  <a:pt x="0" y="9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7" name="演示研究所 SlideLab.cc">
            <a:extLst>
              <a:ext uri="{FF2B5EF4-FFF2-40B4-BE49-F238E27FC236}">
                <a16:creationId xmlns:a16="http://schemas.microsoft.com/office/drawing/2014/main" id="{87D359B2-E6D0-5B18-A3A3-C9DEF23472EF}"/>
              </a:ext>
            </a:extLst>
          </p:cNvPr>
          <p:cNvSpPr txBox="1"/>
          <p:nvPr/>
        </p:nvSpPr>
        <p:spPr>
          <a:xfrm>
            <a:off x="1327833" y="1145943"/>
            <a:ext cx="304182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预期效果</a:t>
            </a: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C9A1E5CC-E836-AE1F-0E57-F0D2ACE599FD}"/>
              </a:ext>
            </a:extLst>
          </p:cNvPr>
          <p:cNvSpPr txBox="1"/>
          <p:nvPr/>
        </p:nvSpPr>
        <p:spPr>
          <a:xfrm>
            <a:off x="420007" y="402681"/>
            <a:ext cx="4131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前期准备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 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预期结果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1FAD9D-B5FD-C26E-EBDE-C6B0B1DDCE19}"/>
              </a:ext>
            </a:extLst>
          </p:cNvPr>
          <p:cNvGrpSpPr>
            <a:grpSpLocks noChangeAspect="1"/>
          </p:cNvGrpSpPr>
          <p:nvPr/>
        </p:nvGrpSpPr>
        <p:grpSpPr>
          <a:xfrm>
            <a:off x="1428378" y="1788919"/>
            <a:ext cx="6781413" cy="3241979"/>
            <a:chOff x="889015" y="1848385"/>
            <a:chExt cx="9464255" cy="452456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B57B9FD-4D45-4971-733A-F66FE70CD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015" y="2198991"/>
              <a:ext cx="2843580" cy="292829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33E242B-1120-DC95-D4CF-C58B0598D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75" t="17540" b="39274"/>
            <a:stretch/>
          </p:blipFill>
          <p:spPr>
            <a:xfrm>
              <a:off x="4373085" y="2004779"/>
              <a:ext cx="2558535" cy="318482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69AEC03-EAE6-4B88-1361-3CE5050F1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18170" b="22360"/>
            <a:stretch/>
          </p:blipFill>
          <p:spPr>
            <a:xfrm>
              <a:off x="7970406" y="1848385"/>
              <a:ext cx="2382864" cy="407838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3052546-4C80-E361-416B-C8818D6EEF85}"/>
                </a:ext>
              </a:extLst>
            </p:cNvPr>
            <p:cNvSpPr txBox="1"/>
            <p:nvPr/>
          </p:nvSpPr>
          <p:spPr>
            <a:xfrm>
              <a:off x="3770289" y="3163895"/>
              <a:ext cx="3884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/>
                <a:t>+</a:t>
              </a:r>
              <a:endParaRPr lang="zh-CN" altLang="en-US" sz="66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5316DAE-E2F6-5B7C-CB6B-B97084295002}"/>
                </a:ext>
              </a:extLst>
            </p:cNvPr>
            <p:cNvSpPr txBox="1"/>
            <p:nvPr/>
          </p:nvSpPr>
          <p:spPr>
            <a:xfrm>
              <a:off x="6815187" y="3163894"/>
              <a:ext cx="3884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 b="1"/>
              </a:lvl1pPr>
            </a:lstStyle>
            <a:p>
              <a:r>
                <a:rPr lang="en-US" altLang="zh-CN" dirty="0"/>
                <a:t>=</a:t>
              </a:r>
              <a:endParaRPr lang="zh-CN" altLang="en-US" dirty="0"/>
            </a:p>
          </p:txBody>
        </p:sp>
        <p:sp>
          <p:nvSpPr>
            <p:cNvPr id="15" name="演示研究所 SlideLab.cc">
              <a:extLst>
                <a:ext uri="{FF2B5EF4-FFF2-40B4-BE49-F238E27FC236}">
                  <a16:creationId xmlns:a16="http://schemas.microsoft.com/office/drawing/2014/main" id="{B33787B8-AB88-CF58-CCC8-49687B8C4B40}"/>
                </a:ext>
              </a:extLst>
            </p:cNvPr>
            <p:cNvSpPr txBox="1"/>
            <p:nvPr/>
          </p:nvSpPr>
          <p:spPr>
            <a:xfrm>
              <a:off x="1408752" y="5241048"/>
              <a:ext cx="1957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上传用户照片</a:t>
              </a:r>
            </a:p>
          </p:txBody>
        </p:sp>
        <p:sp>
          <p:nvSpPr>
            <p:cNvPr id="18" name="演示研究所 SlideLab.cc">
              <a:extLst>
                <a:ext uri="{FF2B5EF4-FFF2-40B4-BE49-F238E27FC236}">
                  <a16:creationId xmlns:a16="http://schemas.microsoft.com/office/drawing/2014/main" id="{A9D46F89-C745-4D2D-633A-01DD36C85FB6}"/>
                </a:ext>
              </a:extLst>
            </p:cNvPr>
            <p:cNvSpPr txBox="1"/>
            <p:nvPr/>
          </p:nvSpPr>
          <p:spPr>
            <a:xfrm>
              <a:off x="4673583" y="5127284"/>
              <a:ext cx="2382864" cy="12456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发型描述：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r>
                <a:rPr lang="zh-CN" altLang="en-US" sz="3200" b="1" dirty="0">
                  <a:solidFill>
                    <a:schemeClr val="accent3"/>
                  </a:solidFill>
                  <a:ea typeface="MiSans" pitchFamily="2" charset="-122"/>
                  <a:sym typeface="思源黑体 CN Medium" panose="020B0600000000000000" pitchFamily="34" charset="-122"/>
                </a:rPr>
                <a:t>“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双刀髻 </a:t>
              </a:r>
              <a:r>
                <a:rPr lang="zh-CN" altLang="en-US" sz="3200" b="1" dirty="0">
                  <a:solidFill>
                    <a:schemeClr val="accent3"/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”</a:t>
              </a:r>
              <a:endParaRPr lang="zh-CN" altLang="en-US" sz="2000" b="1" dirty="0">
                <a:solidFill>
                  <a:schemeClr val="accent3"/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20" name="演示研究所 SlideLab.cc">
            <a:extLst>
              <a:ext uri="{FF2B5EF4-FFF2-40B4-BE49-F238E27FC236}">
                <a16:creationId xmlns:a16="http://schemas.microsoft.com/office/drawing/2014/main" id="{F3F11802-46D8-7943-55D1-558C1F216FEB}"/>
              </a:ext>
            </a:extLst>
          </p:cNvPr>
          <p:cNvSpPr/>
          <p:nvPr/>
        </p:nvSpPr>
        <p:spPr>
          <a:xfrm>
            <a:off x="3348366" y="1354074"/>
            <a:ext cx="5495267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手绘图片，仅供效果参考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26F979-EF57-FAE4-186B-9F412065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999" y="1562759"/>
            <a:ext cx="3552834" cy="39114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4F308D0-7AFD-6098-64E4-56B936C2652A}"/>
              </a:ext>
            </a:extLst>
          </p:cNvPr>
          <p:cNvSpPr txBox="1"/>
          <p:nvPr/>
        </p:nvSpPr>
        <p:spPr>
          <a:xfrm>
            <a:off x="8525676" y="5463818"/>
            <a:ext cx="3610484" cy="10237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i="1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en-US" altLang="zh-CN" dirty="0"/>
              <a:t>[1] WEI T, CHEN D, ZHOU W, et al. </a:t>
            </a:r>
            <a:r>
              <a:rPr lang="en-US" altLang="zh-CN" b="1" dirty="0"/>
              <a:t>Hairclip: </a:t>
            </a:r>
            <a:r>
              <a:rPr lang="en-US" altLang="zh-CN" dirty="0"/>
              <a:t>Design your hair by text and reference image[J].</a:t>
            </a:r>
          </a:p>
        </p:txBody>
      </p:sp>
    </p:spTree>
    <p:extLst>
      <p:ext uri="{BB962C8B-B14F-4D97-AF65-F5344CB8AC3E}">
        <p14:creationId xmlns:p14="http://schemas.microsoft.com/office/powerpoint/2010/main" val="72761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8568C516-CF69-B740-93FF-454F972ADCDD}"/>
              </a:ext>
            </a:extLst>
          </p:cNvPr>
          <p:cNvSpPr/>
          <p:nvPr/>
        </p:nvSpPr>
        <p:spPr>
          <a:xfrm rot="10800000">
            <a:off x="0" y="0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B4466E5C-E7DD-8D49-96B6-76AC74530044}"/>
              </a:ext>
            </a:extLst>
          </p:cNvPr>
          <p:cNvSpPr/>
          <p:nvPr/>
        </p:nvSpPr>
        <p:spPr>
          <a:xfrm rot="10800000">
            <a:off x="0" y="6524171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4" name="演示研究所 SlideLab.cc">
            <a:extLst>
              <a:ext uri="{FF2B5EF4-FFF2-40B4-BE49-F238E27FC236}">
                <a16:creationId xmlns:a16="http://schemas.microsoft.com/office/drawing/2014/main" id="{B94C61FA-B336-6E4F-803C-67D393DD9949}"/>
              </a:ext>
            </a:extLst>
          </p:cNvPr>
          <p:cNvSpPr/>
          <p:nvPr/>
        </p:nvSpPr>
        <p:spPr>
          <a:xfrm rot="10800000" flipV="1">
            <a:off x="5689601" y="0"/>
            <a:ext cx="6502400" cy="621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EFC12716-19AB-1748-8A24-3BEAB6E3D848}"/>
              </a:ext>
            </a:extLst>
          </p:cNvPr>
          <p:cNvSpPr/>
          <p:nvPr/>
        </p:nvSpPr>
        <p:spPr>
          <a:xfrm rot="10800000" flipH="1">
            <a:off x="1" y="6236335"/>
            <a:ext cx="1446530" cy="621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8" h="979">
                <a:moveTo>
                  <a:pt x="0" y="0"/>
                </a:moveTo>
                <a:lnTo>
                  <a:pt x="1567" y="0"/>
                </a:lnTo>
                <a:lnTo>
                  <a:pt x="2278" y="979"/>
                </a:lnTo>
                <a:lnTo>
                  <a:pt x="1567" y="979"/>
                </a:lnTo>
                <a:lnTo>
                  <a:pt x="0" y="9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8" name="演示研究所 SlideLab.cc">
            <a:extLst>
              <a:ext uri="{FF2B5EF4-FFF2-40B4-BE49-F238E27FC236}">
                <a16:creationId xmlns:a16="http://schemas.microsoft.com/office/drawing/2014/main" id="{ADE7E6BD-3168-FE4F-B281-D730A69156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00052" y="2449763"/>
            <a:ext cx="319189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zh-CN" altLang="en-US" sz="5867" b="1" kern="0" dirty="0">
                <a:solidFill>
                  <a:schemeClr val="accent1"/>
                </a:solidFill>
                <a:latin typeface="MiSans Semibold" pitchFamily="2" charset="-122"/>
                <a:ea typeface="MiSans Semibold" pitchFamily="2" charset="-122"/>
              </a:rPr>
              <a:t>小组分工</a:t>
            </a:r>
          </a:p>
        </p:txBody>
      </p:sp>
      <p:sp>
        <p:nvSpPr>
          <p:cNvPr id="9" name="演示研究所 SlideLab.cc">
            <a:extLst>
              <a:ext uri="{FF2B5EF4-FFF2-40B4-BE49-F238E27FC236}">
                <a16:creationId xmlns:a16="http://schemas.microsoft.com/office/drawing/2014/main" id="{85456F46-13E8-6A49-9249-03D7CE3D2DB7}"/>
              </a:ext>
            </a:extLst>
          </p:cNvPr>
          <p:cNvSpPr/>
          <p:nvPr/>
        </p:nvSpPr>
        <p:spPr>
          <a:xfrm>
            <a:off x="2856512" y="3475683"/>
            <a:ext cx="6478976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  <a:defRPr/>
            </a:pPr>
            <a:r>
              <a:rPr lang="en-US" altLang="zh-CN" sz="1400" kern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  <a:cs typeface="Arial" panose="020B0604020202020204" pitchFamily="34" charset="0"/>
              </a:rPr>
              <a:t>Lorem ipsum dolor sit amet, consectetuer adipiscing elit. Aenean commodo ligula eget dolorLorem ipsum dolor sit amet</a:t>
            </a:r>
          </a:p>
        </p:txBody>
      </p:sp>
      <p:sp>
        <p:nvSpPr>
          <p:cNvPr id="10" name="演示研究所 SlideLab.cc">
            <a:extLst>
              <a:ext uri="{FF2B5EF4-FFF2-40B4-BE49-F238E27FC236}">
                <a16:creationId xmlns:a16="http://schemas.microsoft.com/office/drawing/2014/main" id="{9B14037F-5DE9-344D-9A68-2585B1AD1C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39245" y="2036873"/>
            <a:ext cx="3391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377">
              <a:defRPr/>
            </a:pPr>
            <a:r>
              <a:rPr lang="en-US" altLang="zh-CN" sz="1600" kern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Enter</a:t>
            </a:r>
            <a:r>
              <a:rPr lang="zh-CN" altLang="en-US" sz="1600" kern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 </a:t>
            </a:r>
            <a:r>
              <a:rPr lang="en-US" altLang="zh-CN" sz="1600" kern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Your</a:t>
            </a:r>
            <a:r>
              <a:rPr lang="zh-CN" altLang="en-US" sz="1600" kern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 </a:t>
            </a:r>
            <a:r>
              <a:rPr lang="en-US" altLang="zh-CN" sz="1600" kern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Title</a:t>
            </a:r>
            <a:r>
              <a:rPr lang="zh-CN" altLang="en-US" sz="1600" kern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 </a:t>
            </a:r>
            <a:r>
              <a:rPr lang="en-US" altLang="zh-CN" sz="1600" kern="0">
                <a:solidFill>
                  <a:schemeClr val="bg1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Here</a:t>
            </a:r>
          </a:p>
        </p:txBody>
      </p:sp>
      <p:sp>
        <p:nvSpPr>
          <p:cNvPr id="11" name="演示研究所 SlideLab.cc">
            <a:extLst>
              <a:ext uri="{FF2B5EF4-FFF2-40B4-BE49-F238E27FC236}">
                <a16:creationId xmlns:a16="http://schemas.microsoft.com/office/drawing/2014/main" id="{526B546F-37B7-A74D-87AD-D6CB2D3A5069}"/>
              </a:ext>
            </a:extLst>
          </p:cNvPr>
          <p:cNvSpPr/>
          <p:nvPr/>
        </p:nvSpPr>
        <p:spPr>
          <a:xfrm>
            <a:off x="5377667" y="4498447"/>
            <a:ext cx="1436667" cy="32268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MiSans Normal" pitchFamily="2" charset="-122"/>
                <a:ea typeface="MiSans Normal" pitchFamily="2" charset="-122"/>
              </a:rPr>
              <a:t>PART 01</a:t>
            </a:r>
            <a:endParaRPr lang="zh-CN" altLang="en-US" sz="160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21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8D2568A0-48FD-D487-9F32-9FE7C62D1041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7259F75C-4CA4-90AC-9566-B5CBE92D27A8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0" name="演示研究所 SlideLab.cc">
            <a:extLst>
              <a:ext uri="{FF2B5EF4-FFF2-40B4-BE49-F238E27FC236}">
                <a16:creationId xmlns:a16="http://schemas.microsoft.com/office/drawing/2014/main" id="{BD99DFA4-8611-8CA2-9A79-348235EB86C4}"/>
              </a:ext>
            </a:extLst>
          </p:cNvPr>
          <p:cNvSpPr txBox="1"/>
          <p:nvPr/>
        </p:nvSpPr>
        <p:spPr>
          <a:xfrm>
            <a:off x="420007" y="402681"/>
            <a:ext cx="4158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前期准备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背景知识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24E6FC-FD1E-72C3-B389-B3D55B973B2E}"/>
              </a:ext>
            </a:extLst>
          </p:cNvPr>
          <p:cNvGrpSpPr/>
          <p:nvPr/>
        </p:nvGrpSpPr>
        <p:grpSpPr>
          <a:xfrm>
            <a:off x="1741964" y="1408389"/>
            <a:ext cx="2433362" cy="4441331"/>
            <a:chOff x="1024896" y="1934930"/>
            <a:chExt cx="2433362" cy="4441331"/>
          </a:xfrm>
        </p:grpSpPr>
        <p:sp>
          <p:nvSpPr>
            <p:cNvPr id="2" name="演示研究所 SlideLab.cc">
              <a:extLst>
                <a:ext uri="{FF2B5EF4-FFF2-40B4-BE49-F238E27FC236}">
                  <a16:creationId xmlns:a16="http://schemas.microsoft.com/office/drawing/2014/main" id="{8B2DE356-DAE4-B04A-A48B-6F8A5B845F1A}"/>
                </a:ext>
              </a:extLst>
            </p:cNvPr>
            <p:cNvSpPr/>
            <p:nvPr/>
          </p:nvSpPr>
          <p:spPr>
            <a:xfrm>
              <a:off x="1532959" y="1934930"/>
              <a:ext cx="1438275" cy="14382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6" name="演示研究所 SlideLab.cc">
              <a:extLst>
                <a:ext uri="{FF2B5EF4-FFF2-40B4-BE49-F238E27FC236}">
                  <a16:creationId xmlns:a16="http://schemas.microsoft.com/office/drawing/2014/main" id="{466CD9B2-168A-AB47-B506-76F1A4CE409B}"/>
                </a:ext>
              </a:extLst>
            </p:cNvPr>
            <p:cNvSpPr txBox="1"/>
            <p:nvPr/>
          </p:nvSpPr>
          <p:spPr>
            <a:xfrm>
              <a:off x="1410382" y="2209778"/>
              <a:ext cx="17553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Style-</a:t>
              </a:r>
            </a:p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GAN</a:t>
              </a:r>
              <a:endParaRPr lang="zh-CN" altLang="en-US" sz="28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0" name="演示研究所 SlideLab.cc">
              <a:extLst>
                <a:ext uri="{FF2B5EF4-FFF2-40B4-BE49-F238E27FC236}">
                  <a16:creationId xmlns:a16="http://schemas.microsoft.com/office/drawing/2014/main" id="{C25203B4-42CA-4346-B873-A553F98F57E8}"/>
                </a:ext>
              </a:extLst>
            </p:cNvPr>
            <p:cNvSpPr txBox="1"/>
            <p:nvPr/>
          </p:nvSpPr>
          <p:spPr>
            <a:xfrm>
              <a:off x="1024896" y="3921358"/>
              <a:ext cx="2433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 Normal" pitchFamily="2" charset="-122"/>
                  <a:ea typeface="MiSans Normal" pitchFamily="2" charset="-122"/>
                  <a:sym typeface="思源黑体 CN Medium" panose="020B0600000000000000" pitchFamily="34" charset="-122"/>
                </a:rPr>
                <a:t>GAN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 Normal" pitchFamily="2" charset="-122"/>
                  <a:ea typeface="MiSans Normal" pitchFamily="2" charset="-122"/>
                  <a:sym typeface="思源黑体 CN Medium" panose="020B0600000000000000" pitchFamily="34" charset="-122"/>
                </a:rPr>
                <a:t>网络框架</a:t>
              </a:r>
            </a:p>
          </p:txBody>
        </p:sp>
        <p:sp>
          <p:nvSpPr>
            <p:cNvPr id="11" name="演示研究所 SlideLab.cc">
              <a:extLst>
                <a:ext uri="{FF2B5EF4-FFF2-40B4-BE49-F238E27FC236}">
                  <a16:creationId xmlns:a16="http://schemas.microsoft.com/office/drawing/2014/main" id="{DE04553D-CF0C-444E-8251-0D1C484E7F13}"/>
                </a:ext>
              </a:extLst>
            </p:cNvPr>
            <p:cNvSpPr txBox="1"/>
            <p:nvPr/>
          </p:nvSpPr>
          <p:spPr>
            <a:xfrm>
              <a:off x="1024896" y="4383023"/>
              <a:ext cx="2433360" cy="19932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通过渐进式上采样网络从噪声中</a:t>
              </a: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合成高分辨率、高保真的显示图像</a:t>
              </a:r>
              <a:endParaRPr lang="en-US" altLang="zh-CN" sz="1400" b="1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应用：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全景图生成、特征插值、图到图翻译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……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66059B32-70B7-1C16-F838-55CECE2FD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38"/>
          <a:stretch/>
        </p:blipFill>
        <p:spPr>
          <a:xfrm>
            <a:off x="5823774" y="1248916"/>
            <a:ext cx="5780020" cy="46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4FCF0D3-F936-8E20-5E05-DB33A7797B1E}"/>
              </a:ext>
            </a:extLst>
          </p:cNvPr>
          <p:cNvGrpSpPr/>
          <p:nvPr/>
        </p:nvGrpSpPr>
        <p:grpSpPr>
          <a:xfrm>
            <a:off x="1742400" y="1408389"/>
            <a:ext cx="2671473" cy="4101273"/>
            <a:chOff x="3564893" y="1934930"/>
            <a:chExt cx="2671473" cy="4101273"/>
          </a:xfrm>
        </p:grpSpPr>
        <p:sp>
          <p:nvSpPr>
            <p:cNvPr id="4" name="演示研究所 SlideLab.cc">
              <a:extLst>
                <a:ext uri="{FF2B5EF4-FFF2-40B4-BE49-F238E27FC236}">
                  <a16:creationId xmlns:a16="http://schemas.microsoft.com/office/drawing/2014/main" id="{2D0C008F-2A6D-5BDE-2B72-44FFD9AAF7C2}"/>
                </a:ext>
              </a:extLst>
            </p:cNvPr>
            <p:cNvSpPr/>
            <p:nvPr/>
          </p:nvSpPr>
          <p:spPr>
            <a:xfrm>
              <a:off x="4095561" y="1934930"/>
              <a:ext cx="1438275" cy="1438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5" name="演示研究所 SlideLab.cc">
              <a:extLst>
                <a:ext uri="{FF2B5EF4-FFF2-40B4-BE49-F238E27FC236}">
                  <a16:creationId xmlns:a16="http://schemas.microsoft.com/office/drawing/2014/main" id="{E1A50D30-31E5-49AC-8421-618E70F4F854}"/>
                </a:ext>
              </a:extLst>
            </p:cNvPr>
            <p:cNvSpPr txBox="1"/>
            <p:nvPr/>
          </p:nvSpPr>
          <p:spPr>
            <a:xfrm>
              <a:off x="4103520" y="2326847"/>
              <a:ext cx="1422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CLIP</a:t>
              </a:r>
              <a:endParaRPr lang="zh-CN" altLang="en-US" sz="36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7" name="演示研究所 SlideLab.cc">
              <a:extLst>
                <a:ext uri="{FF2B5EF4-FFF2-40B4-BE49-F238E27FC236}">
                  <a16:creationId xmlns:a16="http://schemas.microsoft.com/office/drawing/2014/main" id="{0B889F9B-18C6-A4A4-11FA-587405ED4AAE}"/>
                </a:ext>
              </a:extLst>
            </p:cNvPr>
            <p:cNvSpPr txBox="1"/>
            <p:nvPr/>
          </p:nvSpPr>
          <p:spPr>
            <a:xfrm>
              <a:off x="3564893" y="3921358"/>
              <a:ext cx="2671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Sans Normal" pitchFamily="2" charset="-122"/>
                  <a:ea typeface="MiSans Normal" pitchFamily="2" charset="-122"/>
                  <a:sym typeface="思源黑体 CN Medium" panose="020B0600000000000000" pitchFamily="34" charset="-122"/>
                </a:rPr>
                <a:t>多模态预训练算法</a:t>
              </a:r>
            </a:p>
          </p:txBody>
        </p:sp>
        <p:sp>
          <p:nvSpPr>
            <p:cNvPr id="8" name="演示研究所 SlideLab.cc">
              <a:extLst>
                <a:ext uri="{FF2B5EF4-FFF2-40B4-BE49-F238E27FC236}">
                  <a16:creationId xmlns:a16="http://schemas.microsoft.com/office/drawing/2014/main" id="{DA2A2E95-1E80-37B6-78EF-EC0691A53A08}"/>
                </a:ext>
              </a:extLst>
            </p:cNvPr>
            <p:cNvSpPr txBox="1"/>
            <p:nvPr/>
          </p:nvSpPr>
          <p:spPr>
            <a:xfrm>
              <a:off x="3683949" y="4366130"/>
              <a:ext cx="2433360" cy="167007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4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亿对“文本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-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图像”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预训练多模态模型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应用环节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：编码、对比学习、测量语义相似度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……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18" name="演示研究所 SlideLab.cc">
            <a:extLst>
              <a:ext uri="{FF2B5EF4-FFF2-40B4-BE49-F238E27FC236}">
                <a16:creationId xmlns:a16="http://schemas.microsoft.com/office/drawing/2014/main" id="{8D2568A0-48FD-D487-9F32-9FE7C62D1041}"/>
              </a:ext>
            </a:extLst>
          </p:cNvPr>
          <p:cNvSpPr/>
          <p:nvPr/>
        </p:nvSpPr>
        <p:spPr>
          <a:xfrm>
            <a:off x="1" y="6641764"/>
            <a:ext cx="12192000" cy="216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19" name="演示研究所 SlideLab.cc">
            <a:extLst>
              <a:ext uri="{FF2B5EF4-FFF2-40B4-BE49-F238E27FC236}">
                <a16:creationId xmlns:a16="http://schemas.microsoft.com/office/drawing/2014/main" id="{7259F75C-4CA4-90AC-9566-B5CBE92D27A8}"/>
              </a:ext>
            </a:extLst>
          </p:cNvPr>
          <p:cNvSpPr/>
          <p:nvPr/>
        </p:nvSpPr>
        <p:spPr>
          <a:xfrm flipV="1">
            <a:off x="0" y="6455318"/>
            <a:ext cx="6502400" cy="4026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20" name="演示研究所 SlideLab.cc">
            <a:extLst>
              <a:ext uri="{FF2B5EF4-FFF2-40B4-BE49-F238E27FC236}">
                <a16:creationId xmlns:a16="http://schemas.microsoft.com/office/drawing/2014/main" id="{BD99DFA4-8611-8CA2-9A79-348235EB86C4}"/>
              </a:ext>
            </a:extLst>
          </p:cNvPr>
          <p:cNvSpPr txBox="1"/>
          <p:nvPr/>
        </p:nvSpPr>
        <p:spPr>
          <a:xfrm>
            <a:off x="420007" y="402681"/>
            <a:ext cx="4158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前期准备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背景知识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FE2274-F26A-CE51-0B57-FC1B21F1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211" y="2358920"/>
            <a:ext cx="6286007" cy="207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3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B4466E5C-E7DD-8D49-96B6-76AC74530044}"/>
              </a:ext>
            </a:extLst>
          </p:cNvPr>
          <p:cNvSpPr/>
          <p:nvPr/>
        </p:nvSpPr>
        <p:spPr>
          <a:xfrm rot="10800000">
            <a:off x="0" y="6524171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EFC12716-19AB-1748-8A24-3BEAB6E3D848}"/>
              </a:ext>
            </a:extLst>
          </p:cNvPr>
          <p:cNvSpPr/>
          <p:nvPr/>
        </p:nvSpPr>
        <p:spPr>
          <a:xfrm rot="10800000" flipH="1">
            <a:off x="1" y="6236335"/>
            <a:ext cx="1446530" cy="621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8" h="979">
                <a:moveTo>
                  <a:pt x="0" y="0"/>
                </a:moveTo>
                <a:lnTo>
                  <a:pt x="1567" y="0"/>
                </a:lnTo>
                <a:lnTo>
                  <a:pt x="2278" y="979"/>
                </a:lnTo>
                <a:lnTo>
                  <a:pt x="1567" y="979"/>
                </a:lnTo>
                <a:lnTo>
                  <a:pt x="0" y="9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42" name="演示研究所 SlideLab.cc">
            <a:extLst>
              <a:ext uri="{FF2B5EF4-FFF2-40B4-BE49-F238E27FC236}">
                <a16:creationId xmlns:a16="http://schemas.microsoft.com/office/drawing/2014/main" id="{0B94B53E-9707-3C55-70E0-086E536DF474}"/>
              </a:ext>
            </a:extLst>
          </p:cNvPr>
          <p:cNvSpPr txBox="1"/>
          <p:nvPr/>
        </p:nvSpPr>
        <p:spPr>
          <a:xfrm>
            <a:off x="843905" y="858414"/>
            <a:ext cx="304182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训练网络</a:t>
            </a:r>
          </a:p>
        </p:txBody>
      </p:sp>
      <p:sp>
        <p:nvSpPr>
          <p:cNvPr id="44" name="演示研究所 SlideLab.cc">
            <a:extLst>
              <a:ext uri="{FF2B5EF4-FFF2-40B4-BE49-F238E27FC236}">
                <a16:creationId xmlns:a16="http://schemas.microsoft.com/office/drawing/2014/main" id="{B2045C82-3E55-E776-EFE7-E4789B6F5F42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前期准备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技术路线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39D1B28-2B81-D913-FA02-D006B6CF18DF}"/>
              </a:ext>
            </a:extLst>
          </p:cNvPr>
          <p:cNvGrpSpPr>
            <a:grpSpLocks noChangeAspect="1"/>
          </p:cNvGrpSpPr>
          <p:nvPr/>
        </p:nvGrpSpPr>
        <p:grpSpPr>
          <a:xfrm>
            <a:off x="844429" y="1754973"/>
            <a:ext cx="10503142" cy="4095148"/>
            <a:chOff x="329019" y="1479178"/>
            <a:chExt cx="11419115" cy="4452283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51B2051-AA4F-5E70-D486-EDE82432FAC4}"/>
                </a:ext>
              </a:extLst>
            </p:cNvPr>
            <p:cNvGrpSpPr/>
            <p:nvPr/>
          </p:nvGrpSpPr>
          <p:grpSpPr>
            <a:xfrm>
              <a:off x="1352731" y="1479178"/>
              <a:ext cx="4717985" cy="1679074"/>
              <a:chOff x="935125" y="1479178"/>
              <a:chExt cx="4717985" cy="167907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8CAE201-1925-1521-3C91-972936BCF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5125" y="1479178"/>
                <a:ext cx="1567999" cy="1614711"/>
              </a:xfrm>
              <a:prstGeom prst="rect">
                <a:avLst/>
              </a:prstGeom>
            </p:spPr>
          </p:pic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F8B86D82-6E8F-3B36-17CE-4D6063A13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2947" y="2438871"/>
                <a:ext cx="2160758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sm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演示研究所 SlideLab.cc">
                <a:extLst>
                  <a:ext uri="{FF2B5EF4-FFF2-40B4-BE49-F238E27FC236}">
                    <a16:creationId xmlns:a16="http://schemas.microsoft.com/office/drawing/2014/main" id="{CE2274F4-63E6-940D-B23E-B204B87359DB}"/>
                  </a:ext>
                </a:extLst>
              </p:cNvPr>
              <p:cNvSpPr txBox="1"/>
              <p:nvPr/>
            </p:nvSpPr>
            <p:spPr>
              <a:xfrm>
                <a:off x="5068103" y="2103207"/>
                <a:ext cx="5850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Sans" pitchFamily="2" charset="-122"/>
                    <a:ea typeface="MiSans" pitchFamily="2" charset="-122"/>
                    <a:sym typeface="思源黑体 CN Medium" panose="020B0600000000000000" pitchFamily="34" charset="-122"/>
                  </a:rPr>
                  <a:t>w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17" name="演示研究所 SlideLab.cc">
                <a:extLst>
                  <a:ext uri="{FF2B5EF4-FFF2-40B4-BE49-F238E27FC236}">
                    <a16:creationId xmlns:a16="http://schemas.microsoft.com/office/drawing/2014/main" id="{B4885102-C9A7-B823-ECBB-C8E1D37E9A6F}"/>
                  </a:ext>
                </a:extLst>
              </p:cNvPr>
              <p:cNvSpPr txBox="1"/>
              <p:nvPr/>
            </p:nvSpPr>
            <p:spPr>
              <a:xfrm>
                <a:off x="2935384" y="2013958"/>
                <a:ext cx="1567999" cy="368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accent3"/>
                    </a:solidFill>
                    <a:latin typeface="MiSans" pitchFamily="2" charset="-122"/>
                    <a:ea typeface="MiSans" pitchFamily="2" charset="-122"/>
                    <a:sym typeface="思源黑体 CN Medium" panose="020B0600000000000000" pitchFamily="34" charset="-122"/>
                  </a:rPr>
                  <a:t>提取人脸信息</a:t>
                </a:r>
                <a:endParaRPr lang="zh-CN" altLang="en-US" sz="1100" b="1" dirty="0">
                  <a:solidFill>
                    <a:schemeClr val="accent3"/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5" name="演示研究所 SlideLab.cc">
                <a:extLst>
                  <a:ext uri="{FF2B5EF4-FFF2-40B4-BE49-F238E27FC236}">
                    <a16:creationId xmlns:a16="http://schemas.microsoft.com/office/drawing/2014/main" id="{5E5C6BD9-C498-C5E2-2269-D43FA0662918}"/>
                  </a:ext>
                </a:extLst>
              </p:cNvPr>
              <p:cNvSpPr txBox="1"/>
              <p:nvPr/>
            </p:nvSpPr>
            <p:spPr>
              <a:xfrm>
                <a:off x="2330359" y="2511921"/>
                <a:ext cx="28477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accent3"/>
                    </a:solidFill>
                    <a:latin typeface="MiSans" pitchFamily="2" charset="-122"/>
                    <a:ea typeface="MiSans" pitchFamily="2" charset="-122"/>
                  </a:defRPr>
                </a:lvl1pPr>
              </a:lstStyle>
              <a:p>
                <a:r>
                  <a:rPr lang="en-US" altLang="zh-CN" dirty="0">
                    <a:sym typeface="思源黑体 CN Medium" panose="020B0600000000000000" pitchFamily="34" charset="-122"/>
                  </a:rPr>
                  <a:t>	e4e</a:t>
                </a:r>
                <a:r>
                  <a:rPr lang="zh-CN" altLang="en-US" dirty="0">
                    <a:sym typeface="思源黑体 CN Medium" panose="020B0600000000000000" pitchFamily="34" charset="-122"/>
                  </a:rPr>
                  <a:t>编码</a:t>
                </a:r>
                <a:endParaRPr lang="en-US" altLang="zh-CN" dirty="0">
                  <a:sym typeface="思源黑体 CN Medium" panose="020B0600000000000000" pitchFamily="34" charset="-122"/>
                </a:endParaRPr>
              </a:p>
              <a:p>
                <a:r>
                  <a:rPr lang="zh-CN" altLang="en-US" dirty="0">
                    <a:sym typeface="思源黑体 CN Medium" panose="020B0600000000000000" pitchFamily="34" charset="-122"/>
                  </a:rPr>
                  <a:t>    （</a:t>
                </a:r>
                <a:r>
                  <a:rPr lang="en-US" altLang="zh-CN" dirty="0" err="1">
                    <a:sym typeface="思源黑体 CN Medium" panose="020B0600000000000000" pitchFamily="34" charset="-122"/>
                  </a:rPr>
                  <a:t>StyleGAN</a:t>
                </a:r>
                <a:r>
                  <a:rPr lang="zh-CN" altLang="en-US" dirty="0">
                    <a:sym typeface="思源黑体 CN Medium" panose="020B0600000000000000" pitchFamily="34" charset="-122"/>
                  </a:rPr>
                  <a:t>反演方法）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0D4DEA6-9524-CA5E-9A93-02DE09557689}"/>
                </a:ext>
              </a:extLst>
            </p:cNvPr>
            <p:cNvGrpSpPr/>
            <p:nvPr/>
          </p:nvGrpSpPr>
          <p:grpSpPr>
            <a:xfrm>
              <a:off x="329019" y="3432839"/>
              <a:ext cx="6005524" cy="2174665"/>
              <a:chOff x="329019" y="3261851"/>
              <a:chExt cx="6005524" cy="2174665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7BFC551-6803-EB4C-E558-F50639CE0D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075" t="17540" b="39274"/>
              <a:stretch/>
            </p:blipFill>
            <p:spPr>
              <a:xfrm>
                <a:off x="699088" y="3261851"/>
                <a:ext cx="1297180" cy="1614710"/>
              </a:xfrm>
              <a:prstGeom prst="rect">
                <a:avLst/>
              </a:prstGeom>
            </p:spPr>
          </p:pic>
          <p:sp>
            <p:nvSpPr>
              <p:cNvPr id="10" name="演示研究所 SlideLab.cc">
                <a:extLst>
                  <a:ext uri="{FF2B5EF4-FFF2-40B4-BE49-F238E27FC236}">
                    <a16:creationId xmlns:a16="http://schemas.microsoft.com/office/drawing/2014/main" id="{F281EA2B-4983-B54E-81B7-CCBEA9B52A55}"/>
                  </a:ext>
                </a:extLst>
              </p:cNvPr>
              <p:cNvSpPr txBox="1"/>
              <p:nvPr/>
            </p:nvSpPr>
            <p:spPr>
              <a:xfrm>
                <a:off x="329019" y="4851741"/>
                <a:ext cx="1567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200" b="1" dirty="0">
                    <a:solidFill>
                      <a:schemeClr val="accent3"/>
                    </a:solidFill>
                    <a:ea typeface="MiSans" pitchFamily="2" charset="-122"/>
                    <a:sym typeface="思源黑体 CN Medium" panose="020B0600000000000000" pitchFamily="34" charset="-122"/>
                  </a:rPr>
                  <a:t>“</a:t>
                </a:r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Sans" pitchFamily="2" charset="-122"/>
                    <a:ea typeface="MiSans" pitchFamily="2" charset="-122"/>
                    <a:sym typeface="思源黑体 CN Medium" panose="020B0600000000000000" pitchFamily="34" charset="-122"/>
                  </a:rPr>
                  <a:t>双刀髻 </a:t>
                </a:r>
                <a:r>
                  <a:rPr lang="zh-CN" altLang="en-US" sz="3200" b="1" dirty="0">
                    <a:solidFill>
                      <a:schemeClr val="accent3"/>
                    </a:solidFill>
                    <a:latin typeface="MiSans" pitchFamily="2" charset="-122"/>
                    <a:ea typeface="MiSans" pitchFamily="2" charset="-122"/>
                    <a:sym typeface="思源黑体 CN Medium" panose="020B0600000000000000" pitchFamily="34" charset="-122"/>
                  </a:rPr>
                  <a:t>”</a:t>
                </a:r>
                <a:endParaRPr lang="zh-CN" altLang="en-US" sz="2000" b="1" dirty="0">
                  <a:solidFill>
                    <a:schemeClr val="accent3"/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15" name="演示研究所 SlideLab.cc">
                <a:extLst>
                  <a:ext uri="{FF2B5EF4-FFF2-40B4-BE49-F238E27FC236}">
                    <a16:creationId xmlns:a16="http://schemas.microsoft.com/office/drawing/2014/main" id="{FCAEB3C3-2170-F165-6566-E62BADF1AC45}"/>
                  </a:ext>
                </a:extLst>
              </p:cNvPr>
              <p:cNvSpPr txBox="1"/>
              <p:nvPr/>
            </p:nvSpPr>
            <p:spPr>
              <a:xfrm>
                <a:off x="5333899" y="4116007"/>
                <a:ext cx="10006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Sans" pitchFamily="2" charset="-122"/>
                    <a:ea typeface="MiSans" pitchFamily="2" charset="-122"/>
                    <a:sym typeface="思源黑体 CN Medium" panose="020B0600000000000000" pitchFamily="34" charset="-122"/>
                  </a:rPr>
                  <a:t>Δw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endParaRPr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D960FA1B-9D8F-B3E0-E32C-65075AB93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5843" y="4410859"/>
                <a:ext cx="3348000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sm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演示研究所 SlideLab.cc">
                <a:extLst>
                  <a:ext uri="{FF2B5EF4-FFF2-40B4-BE49-F238E27FC236}">
                    <a16:creationId xmlns:a16="http://schemas.microsoft.com/office/drawing/2014/main" id="{1C388BB5-8EA9-8077-7D46-9BC635D18A75}"/>
                  </a:ext>
                </a:extLst>
              </p:cNvPr>
              <p:cNvSpPr txBox="1"/>
              <p:nvPr/>
            </p:nvSpPr>
            <p:spPr>
              <a:xfrm>
                <a:off x="2427378" y="3985945"/>
                <a:ext cx="1567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accent3"/>
                    </a:solidFill>
                    <a:latin typeface="MiSans" pitchFamily="2" charset="-122"/>
                    <a:ea typeface="MiSans" pitchFamily="2" charset="-122"/>
                  </a:defRPr>
                </a:lvl1pPr>
              </a:lstStyle>
              <a:p>
                <a:r>
                  <a:rPr lang="zh-CN" altLang="en-US" dirty="0">
                    <a:sym typeface="思源黑体 CN Medium" panose="020B0600000000000000" pitchFamily="34" charset="-122"/>
                  </a:rPr>
                  <a:t>提取发型信息</a:t>
                </a:r>
              </a:p>
            </p:txBody>
          </p:sp>
          <p:sp>
            <p:nvSpPr>
              <p:cNvPr id="26" name="演示研究所 SlideLab.cc">
                <a:extLst>
                  <a:ext uri="{FF2B5EF4-FFF2-40B4-BE49-F238E27FC236}">
                    <a16:creationId xmlns:a16="http://schemas.microsoft.com/office/drawing/2014/main" id="{8F3ACC13-2767-6243-AD8E-4B32BA420148}"/>
                  </a:ext>
                </a:extLst>
              </p:cNvPr>
              <p:cNvSpPr txBox="1"/>
              <p:nvPr/>
            </p:nvSpPr>
            <p:spPr>
              <a:xfrm>
                <a:off x="1935066" y="4578929"/>
                <a:ext cx="3210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accent3"/>
                    </a:solidFill>
                    <a:latin typeface="MiSans" pitchFamily="2" charset="-122"/>
                    <a:ea typeface="MiSans" pitchFamily="2" charset="-122"/>
                  </a:defRPr>
                </a:lvl1pPr>
              </a:lstStyle>
              <a:p>
                <a:r>
                  <a:rPr lang="en-US" altLang="zh-CN" dirty="0">
                    <a:sym typeface="思源黑体 CN Medium" panose="020B0600000000000000" pitchFamily="34" charset="-122"/>
                  </a:rPr>
                  <a:t>CLIP</a:t>
                </a:r>
                <a:r>
                  <a:rPr lang="zh-CN" altLang="en-US" dirty="0">
                    <a:sym typeface="思源黑体 CN Medium" panose="020B0600000000000000" pitchFamily="34" charset="-122"/>
                  </a:rPr>
                  <a:t>图像</a:t>
                </a:r>
                <a:r>
                  <a:rPr lang="en-US" altLang="zh-CN" dirty="0">
                    <a:sym typeface="思源黑体 CN Medium" panose="020B0600000000000000" pitchFamily="34" charset="-122"/>
                  </a:rPr>
                  <a:t>/</a:t>
                </a:r>
                <a:r>
                  <a:rPr lang="zh-CN" altLang="en-US" dirty="0">
                    <a:sym typeface="思源黑体 CN Medium" panose="020B0600000000000000" pitchFamily="34" charset="-122"/>
                  </a:rPr>
                  <a:t>文字编码器编码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3DC7CD4-AF62-5B1E-9735-E11D660A0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18170" b="22360"/>
            <a:stretch/>
          </p:blipFill>
          <p:spPr>
            <a:xfrm>
              <a:off x="9365270" y="1853074"/>
              <a:ext cx="2382864" cy="4078387"/>
            </a:xfrm>
            <a:prstGeom prst="rect">
              <a:avLst/>
            </a:prstGeom>
          </p:spPr>
        </p:pic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32500040-DF6E-3C09-3C1D-B5E9EC1B60F2}"/>
                </a:ext>
              </a:extLst>
            </p:cNvPr>
            <p:cNvGrpSpPr/>
            <p:nvPr/>
          </p:nvGrpSpPr>
          <p:grpSpPr>
            <a:xfrm>
              <a:off x="6282958" y="2320553"/>
              <a:ext cx="2735176" cy="2396716"/>
              <a:chOff x="6342227" y="2225303"/>
              <a:chExt cx="2735176" cy="2396716"/>
            </a:xfrm>
          </p:grpSpPr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AAAF1656-8E13-08C7-CA1C-908B257CC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6645" y="3424293"/>
                <a:ext cx="2160758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sm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右大括号 34">
                <a:extLst>
                  <a:ext uri="{FF2B5EF4-FFF2-40B4-BE49-F238E27FC236}">
                    <a16:creationId xmlns:a16="http://schemas.microsoft.com/office/drawing/2014/main" id="{BAEADC68-D39C-64B1-E44E-EBC9215037BC}"/>
                  </a:ext>
                </a:extLst>
              </p:cNvPr>
              <p:cNvSpPr/>
              <p:nvPr/>
            </p:nvSpPr>
            <p:spPr>
              <a:xfrm>
                <a:off x="6342227" y="2225303"/>
                <a:ext cx="619751" cy="2396716"/>
              </a:xfrm>
              <a:prstGeom prst="rightBrac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演示研究所 SlideLab.cc">
              <a:extLst>
                <a:ext uri="{FF2B5EF4-FFF2-40B4-BE49-F238E27FC236}">
                  <a16:creationId xmlns:a16="http://schemas.microsoft.com/office/drawing/2014/main" id="{0AC0B1AA-DCEF-19BF-375E-4510A2D97A05}"/>
                </a:ext>
              </a:extLst>
            </p:cNvPr>
            <p:cNvSpPr txBox="1"/>
            <p:nvPr/>
          </p:nvSpPr>
          <p:spPr>
            <a:xfrm>
              <a:off x="6784415" y="2996339"/>
              <a:ext cx="26991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b="1">
                  <a:solidFill>
                    <a:schemeClr val="accent3"/>
                  </a:solidFill>
                  <a:latin typeface="MiSans" pitchFamily="2" charset="-122"/>
                  <a:ea typeface="MiSans" pitchFamily="2" charset="-122"/>
                </a:defRPr>
              </a:lvl1pPr>
            </a:lstStyle>
            <a:p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思源黑体 CN Medium" panose="020B0600000000000000" pitchFamily="34" charset="-122"/>
                </a:rPr>
                <a:t>W’=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sym typeface="思源黑体 CN Medium" panose="020B0600000000000000" pitchFamily="34" charset="-122"/>
                </a:rPr>
                <a:t>w+Δw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思源黑体 CN Medium" panose="020B0600000000000000" pitchFamily="34" charset="-122"/>
              </a:endParaRPr>
            </a:p>
          </p:txBody>
        </p:sp>
        <p:sp>
          <p:nvSpPr>
            <p:cNvPr id="38" name="演示研究所 SlideLab.cc">
              <a:extLst>
                <a:ext uri="{FF2B5EF4-FFF2-40B4-BE49-F238E27FC236}">
                  <a16:creationId xmlns:a16="http://schemas.microsoft.com/office/drawing/2014/main" id="{A5001E26-B7E9-E544-01E2-F92833DCA5D1}"/>
                </a:ext>
              </a:extLst>
            </p:cNvPr>
            <p:cNvSpPr txBox="1"/>
            <p:nvPr/>
          </p:nvSpPr>
          <p:spPr>
            <a:xfrm>
              <a:off x="6825955" y="3783792"/>
              <a:ext cx="1847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accent3"/>
                  </a:solidFill>
                  <a:latin typeface="MiSans" pitchFamily="2" charset="-122"/>
                  <a:ea typeface="MiSans" pitchFamily="2" charset="-122"/>
                </a:defRPr>
              </a:lvl1pPr>
            </a:lstStyle>
            <a:p>
              <a:r>
                <a:rPr lang="zh-CN" altLang="en-US" dirty="0">
                  <a:sym typeface="思源黑体 CN Medium" panose="020B0600000000000000" pitchFamily="34" charset="-122"/>
                </a:rPr>
                <a:t>输入预训练的</a:t>
              </a:r>
              <a:r>
                <a:rPr lang="en-US" altLang="zh-CN" dirty="0" err="1">
                  <a:sym typeface="思源黑体 CN Medium" panose="020B0600000000000000" pitchFamily="34" charset="-122"/>
                </a:rPr>
                <a:t>StyleGAN</a:t>
              </a:r>
              <a:r>
                <a:rPr lang="zh-CN" altLang="en-US" dirty="0">
                  <a:sym typeface="思源黑体 CN Medium" panose="020B0600000000000000" pitchFamily="34" charset="-122"/>
                </a:rPr>
                <a:t>网络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49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B4466E5C-E7DD-8D49-96B6-76AC74530044}"/>
              </a:ext>
            </a:extLst>
          </p:cNvPr>
          <p:cNvSpPr/>
          <p:nvPr/>
        </p:nvSpPr>
        <p:spPr>
          <a:xfrm rot="10800000">
            <a:off x="0" y="6524171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EFC12716-19AB-1748-8A24-3BEAB6E3D848}"/>
              </a:ext>
            </a:extLst>
          </p:cNvPr>
          <p:cNvSpPr/>
          <p:nvPr/>
        </p:nvSpPr>
        <p:spPr>
          <a:xfrm rot="10800000" flipH="1">
            <a:off x="1" y="6236335"/>
            <a:ext cx="1446530" cy="621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8" h="979">
                <a:moveTo>
                  <a:pt x="0" y="0"/>
                </a:moveTo>
                <a:lnTo>
                  <a:pt x="1567" y="0"/>
                </a:lnTo>
                <a:lnTo>
                  <a:pt x="2278" y="979"/>
                </a:lnTo>
                <a:lnTo>
                  <a:pt x="1567" y="979"/>
                </a:lnTo>
                <a:lnTo>
                  <a:pt x="0" y="9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42" name="演示研究所 SlideLab.cc">
            <a:extLst>
              <a:ext uri="{FF2B5EF4-FFF2-40B4-BE49-F238E27FC236}">
                <a16:creationId xmlns:a16="http://schemas.microsoft.com/office/drawing/2014/main" id="{0B94B53E-9707-3C55-70E0-086E536DF474}"/>
              </a:ext>
            </a:extLst>
          </p:cNvPr>
          <p:cNvSpPr txBox="1"/>
          <p:nvPr/>
        </p:nvSpPr>
        <p:spPr>
          <a:xfrm>
            <a:off x="843905" y="858414"/>
            <a:ext cx="304182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训练网络</a:t>
            </a:r>
          </a:p>
        </p:txBody>
      </p:sp>
      <p:sp>
        <p:nvSpPr>
          <p:cNvPr id="8" name="演示研究所 SlideLab.cc">
            <a:extLst>
              <a:ext uri="{FF2B5EF4-FFF2-40B4-BE49-F238E27FC236}">
                <a16:creationId xmlns:a16="http://schemas.microsoft.com/office/drawing/2014/main" id="{EA2EF4A4-711A-0366-FF19-BED81681446D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前期准备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技术路线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5B74E4-4686-AD61-9CC7-74675F63B6BB}"/>
              </a:ext>
            </a:extLst>
          </p:cNvPr>
          <p:cNvGrpSpPr/>
          <p:nvPr/>
        </p:nvGrpSpPr>
        <p:grpSpPr>
          <a:xfrm>
            <a:off x="1156517" y="555640"/>
            <a:ext cx="10158310" cy="5650431"/>
            <a:chOff x="1156517" y="555640"/>
            <a:chExt cx="10158310" cy="565043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3679A6F-93FA-883A-48FF-2B6CDB9B8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517" y="1731025"/>
              <a:ext cx="10158310" cy="3821867"/>
            </a:xfrm>
            <a:prstGeom prst="rect">
              <a:avLst/>
            </a:prstGeom>
          </p:spPr>
        </p:pic>
        <p:sp>
          <p:nvSpPr>
            <p:cNvPr id="12" name="标注: 下箭头 11">
              <a:extLst>
                <a:ext uri="{FF2B5EF4-FFF2-40B4-BE49-F238E27FC236}">
                  <a16:creationId xmlns:a16="http://schemas.microsoft.com/office/drawing/2014/main" id="{86177EA2-2F9D-9BF5-819B-4C3E37E7DDA7}"/>
                </a:ext>
              </a:extLst>
            </p:cNvPr>
            <p:cNvSpPr/>
            <p:nvPr/>
          </p:nvSpPr>
          <p:spPr>
            <a:xfrm>
              <a:off x="5203000" y="555640"/>
              <a:ext cx="3377922" cy="1082784"/>
            </a:xfrm>
            <a:prstGeom prst="downArrowCallout">
              <a:avLst>
                <a:gd name="adj1" fmla="val 0"/>
                <a:gd name="adj2" fmla="val 14491"/>
                <a:gd name="adj3" fmla="val 34424"/>
                <a:gd name="adj4" fmla="val 65576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演示研究所 SlideLab.cc">
              <a:extLst>
                <a:ext uri="{FF2B5EF4-FFF2-40B4-BE49-F238E27FC236}">
                  <a16:creationId xmlns:a16="http://schemas.microsoft.com/office/drawing/2014/main" id="{399FB73D-EFEB-46C3-E209-ADF981C60ADA}"/>
                </a:ext>
              </a:extLst>
            </p:cNvPr>
            <p:cNvSpPr txBox="1"/>
            <p:nvPr/>
          </p:nvSpPr>
          <p:spPr>
            <a:xfrm>
              <a:off x="5511601" y="630143"/>
              <a:ext cx="2989716" cy="6463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err="1">
                  <a:solidFill>
                    <a:schemeClr val="bg1"/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StyleGAN</a:t>
              </a:r>
              <a:r>
                <a:rPr lang="zh-CN" altLang="en-US" b="1" dirty="0">
                  <a:solidFill>
                    <a:schemeClr val="bg1"/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语义分层注入（解耦发型、发色属性）</a:t>
              </a:r>
              <a:endParaRPr lang="zh-CN" altLang="en-US" sz="1200" b="1" dirty="0">
                <a:solidFill>
                  <a:schemeClr val="bg1"/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17" name="演示研究所 SlideLab.cc">
              <a:extLst>
                <a:ext uri="{FF2B5EF4-FFF2-40B4-BE49-F238E27FC236}">
                  <a16:creationId xmlns:a16="http://schemas.microsoft.com/office/drawing/2014/main" id="{A326EAED-92EA-33A0-EB7B-CB2752D4BD7C}"/>
                </a:ext>
              </a:extLst>
            </p:cNvPr>
            <p:cNvSpPr txBox="1"/>
            <p:nvPr/>
          </p:nvSpPr>
          <p:spPr>
            <a:xfrm>
              <a:off x="3429981" y="5836739"/>
              <a:ext cx="5611381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651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MiSans" pitchFamily="2" charset="-122"/>
                  <a:ea typeface="MiSans" pitchFamily="2" charset="-122"/>
                  <a:sym typeface="思源黑体 CN Medium" panose="020B0600000000000000" pitchFamily="34" charset="-122"/>
                </a:rPr>
                <a:t>引入三种损失函数：文本操作、图像操作、属性保留</a:t>
              </a:r>
              <a:endParaRPr lang="zh-CN" altLang="en-US" sz="1200" b="1" dirty="0">
                <a:solidFill>
                  <a:schemeClr val="bg1"/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72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B4466E5C-E7DD-8D49-96B6-76AC74530044}"/>
              </a:ext>
            </a:extLst>
          </p:cNvPr>
          <p:cNvSpPr/>
          <p:nvPr/>
        </p:nvSpPr>
        <p:spPr>
          <a:xfrm rot="10800000">
            <a:off x="0" y="6524171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EFC12716-19AB-1748-8A24-3BEAB6E3D848}"/>
              </a:ext>
            </a:extLst>
          </p:cNvPr>
          <p:cNvSpPr/>
          <p:nvPr/>
        </p:nvSpPr>
        <p:spPr>
          <a:xfrm rot="10800000" flipH="1">
            <a:off x="1" y="6236335"/>
            <a:ext cx="1446530" cy="621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8" h="979">
                <a:moveTo>
                  <a:pt x="0" y="0"/>
                </a:moveTo>
                <a:lnTo>
                  <a:pt x="1567" y="0"/>
                </a:lnTo>
                <a:lnTo>
                  <a:pt x="2278" y="979"/>
                </a:lnTo>
                <a:lnTo>
                  <a:pt x="1567" y="979"/>
                </a:lnTo>
                <a:lnTo>
                  <a:pt x="0" y="9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6" name="演示研究所 SlideLab.cc">
            <a:extLst>
              <a:ext uri="{FF2B5EF4-FFF2-40B4-BE49-F238E27FC236}">
                <a16:creationId xmlns:a16="http://schemas.microsoft.com/office/drawing/2014/main" id="{F0FEF2FF-6320-CC8C-A583-AD295C5D368C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前期准备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项目拆分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9991802-E64A-F8B2-69F6-E41CED32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1" y="1378013"/>
            <a:ext cx="5709366" cy="2194905"/>
          </a:xfrm>
          <a:prstGeom prst="rect">
            <a:avLst/>
          </a:prstGeom>
        </p:spPr>
      </p:pic>
      <p:grpSp>
        <p:nvGrpSpPr>
          <p:cNvPr id="41" name="演示研究所 SlideLab.cc">
            <a:extLst>
              <a:ext uri="{FF2B5EF4-FFF2-40B4-BE49-F238E27FC236}">
                <a16:creationId xmlns:a16="http://schemas.microsoft.com/office/drawing/2014/main" id="{31985BE4-3061-E799-8E7E-C1B7308E7269}"/>
              </a:ext>
            </a:extLst>
          </p:cNvPr>
          <p:cNvGrpSpPr/>
          <p:nvPr/>
        </p:nvGrpSpPr>
        <p:grpSpPr>
          <a:xfrm>
            <a:off x="2191905" y="4427155"/>
            <a:ext cx="3334847" cy="962882"/>
            <a:chOff x="1331921" y="3382460"/>
            <a:chExt cx="3334847" cy="962882"/>
          </a:xfrm>
        </p:grpSpPr>
        <p:sp>
          <p:nvSpPr>
            <p:cNvPr id="42" name="演示研究所 SlideLab.cc">
              <a:extLst>
                <a:ext uri="{FF2B5EF4-FFF2-40B4-BE49-F238E27FC236}">
                  <a16:creationId xmlns:a16="http://schemas.microsoft.com/office/drawing/2014/main" id="{4D8DCE1E-68AF-8E11-99E8-ED5D8E7EEB48}"/>
                </a:ext>
              </a:extLst>
            </p:cNvPr>
            <p:cNvSpPr txBox="1"/>
            <p:nvPr/>
          </p:nvSpPr>
          <p:spPr>
            <a:xfrm>
              <a:off x="1331922" y="3727159"/>
              <a:ext cx="2996215" cy="618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请在此输入您的文字内容或者粘贴复制的文本到此处，请在此输入您的文字内容</a:t>
              </a:r>
            </a:p>
          </p:txBody>
        </p:sp>
        <p:sp>
          <p:nvSpPr>
            <p:cNvPr id="43" name="演示研究所 SlideLab.cc">
              <a:extLst>
                <a:ext uri="{FF2B5EF4-FFF2-40B4-BE49-F238E27FC236}">
                  <a16:creationId xmlns:a16="http://schemas.microsoft.com/office/drawing/2014/main" id="{42FCA08C-1483-8C3B-1B37-89E33BEC0B80}"/>
                </a:ext>
              </a:extLst>
            </p:cNvPr>
            <p:cNvSpPr txBox="1"/>
            <p:nvPr/>
          </p:nvSpPr>
          <p:spPr>
            <a:xfrm>
              <a:off x="1331921" y="3382460"/>
              <a:ext cx="33348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>
                  <a:solidFill>
                    <a:schemeClr val="bg1"/>
                  </a:solidFill>
                  <a:latin typeface="MiSans Normal" pitchFamily="2" charset="-122"/>
                  <a:ea typeface="MiSans Normal" pitchFamily="2" charset="-122"/>
                </a:rPr>
                <a:t>输入标题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586428B-F854-6423-0530-9AFE7AE9255E}"/>
              </a:ext>
            </a:extLst>
          </p:cNvPr>
          <p:cNvGrpSpPr>
            <a:grpSpLocks noChangeAspect="1"/>
          </p:cNvGrpSpPr>
          <p:nvPr/>
        </p:nvGrpSpPr>
        <p:grpSpPr>
          <a:xfrm>
            <a:off x="884844" y="1429881"/>
            <a:ext cx="4090788" cy="3924000"/>
            <a:chOff x="775873" y="1307057"/>
            <a:chExt cx="4930888" cy="4729851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0206744-3D73-56C5-A16D-6176DDA6E5FC}"/>
                </a:ext>
              </a:extLst>
            </p:cNvPr>
            <p:cNvGrpSpPr/>
            <p:nvPr/>
          </p:nvGrpSpPr>
          <p:grpSpPr>
            <a:xfrm>
              <a:off x="775873" y="1307057"/>
              <a:ext cx="4913728" cy="1323439"/>
              <a:chOff x="993224" y="2635735"/>
              <a:chExt cx="4913728" cy="1323439"/>
            </a:xfrm>
          </p:grpSpPr>
          <p:sp>
            <p:nvSpPr>
              <p:cNvPr id="32" name="演示研究所 SlideLab.cc">
                <a:extLst>
                  <a:ext uri="{FF2B5EF4-FFF2-40B4-BE49-F238E27FC236}">
                    <a16:creationId xmlns:a16="http://schemas.microsoft.com/office/drawing/2014/main" id="{CD1612CD-B32A-4786-4D5F-277ED9C6526B}"/>
                  </a:ext>
                </a:extLst>
              </p:cNvPr>
              <p:cNvSpPr/>
              <p:nvPr/>
            </p:nvSpPr>
            <p:spPr>
              <a:xfrm>
                <a:off x="993224" y="2635735"/>
                <a:ext cx="4862287" cy="12375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MiSans Normal" pitchFamily="2" charset="-122"/>
                  <a:ea typeface="MiSans Normal" pitchFamily="2" charset="-122"/>
                </a:endParaRPr>
              </a:p>
            </p:txBody>
          </p:sp>
          <p:grpSp>
            <p:nvGrpSpPr>
              <p:cNvPr id="33" name="演示研究所 SlideLab.cc">
                <a:extLst>
                  <a:ext uri="{FF2B5EF4-FFF2-40B4-BE49-F238E27FC236}">
                    <a16:creationId xmlns:a16="http://schemas.microsoft.com/office/drawing/2014/main" id="{1A7243FC-489C-24DF-325F-BE96CBCEFF9A}"/>
                  </a:ext>
                </a:extLst>
              </p:cNvPr>
              <p:cNvGrpSpPr/>
              <p:nvPr/>
            </p:nvGrpSpPr>
            <p:grpSpPr>
              <a:xfrm>
                <a:off x="2191905" y="2871275"/>
                <a:ext cx="3334847" cy="750540"/>
                <a:chOff x="1331921" y="3494718"/>
                <a:chExt cx="3334847" cy="750540"/>
              </a:xfrm>
            </p:grpSpPr>
            <p:sp>
              <p:nvSpPr>
                <p:cNvPr id="34" name="演示研究所 SlideLab.cc">
                  <a:extLst>
                    <a:ext uri="{FF2B5EF4-FFF2-40B4-BE49-F238E27FC236}">
                      <a16:creationId xmlns:a16="http://schemas.microsoft.com/office/drawing/2014/main" id="{DE0AAF75-5A56-95EC-F310-84792F97BECE}"/>
                    </a:ext>
                  </a:extLst>
                </p:cNvPr>
                <p:cNvSpPr txBox="1"/>
                <p:nvPr/>
              </p:nvSpPr>
              <p:spPr>
                <a:xfrm>
                  <a:off x="1331922" y="3839418"/>
                  <a:ext cx="2996215" cy="405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Sans Normal" pitchFamily="2" charset="-122"/>
                      <a:ea typeface="MiSans Normal" pitchFamily="2" charset="-122"/>
                    </a:rPr>
                    <a:t>Encoding 4 Editing</a:t>
                  </a:r>
                  <a:endPara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Sans Normal" pitchFamily="2" charset="-122"/>
                    <a:ea typeface="MiSans Normal" pitchFamily="2" charset="-122"/>
                  </a:endParaRPr>
                </a:p>
              </p:txBody>
            </p:sp>
            <p:sp>
              <p:nvSpPr>
                <p:cNvPr id="35" name="演示研究所 SlideLab.cc">
                  <a:extLst>
                    <a:ext uri="{FF2B5EF4-FFF2-40B4-BE49-F238E27FC236}">
                      <a16:creationId xmlns:a16="http://schemas.microsoft.com/office/drawing/2014/main" id="{9812F231-1B67-C6B3-DFFC-A420E6D774E7}"/>
                    </a:ext>
                  </a:extLst>
                </p:cNvPr>
                <p:cNvSpPr txBox="1"/>
                <p:nvPr/>
              </p:nvSpPr>
              <p:spPr>
                <a:xfrm>
                  <a:off x="1331921" y="3494718"/>
                  <a:ext cx="3334847" cy="4822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000" dirty="0">
                      <a:solidFill>
                        <a:srgbClr val="475474"/>
                      </a:solidFill>
                      <a:latin typeface="MiSans Normal" pitchFamily="2" charset="-122"/>
                      <a:ea typeface="MiSans Normal" pitchFamily="2" charset="-122"/>
                    </a:rPr>
                    <a:t>e4e</a:t>
                  </a:r>
                  <a:r>
                    <a:rPr lang="zh-CN" altLang="en-US" sz="2000" dirty="0">
                      <a:solidFill>
                        <a:srgbClr val="475474"/>
                      </a:solidFill>
                      <a:latin typeface="MiSans Normal" pitchFamily="2" charset="-122"/>
                      <a:ea typeface="MiSans Normal" pitchFamily="2" charset="-122"/>
                    </a:rPr>
                    <a:t>编码</a:t>
                  </a:r>
                </a:p>
              </p:txBody>
            </p:sp>
          </p:grpSp>
          <p:grpSp>
            <p:nvGrpSpPr>
              <p:cNvPr id="36" name="演示研究所 SlideLab.cc">
                <a:extLst>
                  <a:ext uri="{FF2B5EF4-FFF2-40B4-BE49-F238E27FC236}">
                    <a16:creationId xmlns:a16="http://schemas.microsoft.com/office/drawing/2014/main" id="{2D5138AD-3139-8AEF-DCA9-7C4948CC7455}"/>
                  </a:ext>
                </a:extLst>
              </p:cNvPr>
              <p:cNvGrpSpPr/>
              <p:nvPr/>
            </p:nvGrpSpPr>
            <p:grpSpPr>
              <a:xfrm>
                <a:off x="1281819" y="2883634"/>
                <a:ext cx="752475" cy="752475"/>
                <a:chOff x="1281819" y="2883634"/>
                <a:chExt cx="752475" cy="752475"/>
              </a:xfrm>
            </p:grpSpPr>
            <p:sp>
              <p:nvSpPr>
                <p:cNvPr id="37" name="演示研究所 SlideLab.cc">
                  <a:extLst>
                    <a:ext uri="{FF2B5EF4-FFF2-40B4-BE49-F238E27FC236}">
                      <a16:creationId xmlns:a16="http://schemas.microsoft.com/office/drawing/2014/main" id="{F0D02BD7-0857-067B-A3BF-6563CF76BA8A}"/>
                    </a:ext>
                  </a:extLst>
                </p:cNvPr>
                <p:cNvSpPr/>
                <p:nvPr/>
              </p:nvSpPr>
              <p:spPr>
                <a:xfrm>
                  <a:off x="1281819" y="2883634"/>
                  <a:ext cx="752475" cy="7524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MiSans Normal" pitchFamily="2" charset="-122"/>
                    <a:ea typeface="MiSans Normal" pitchFamily="2" charset="-122"/>
                  </a:endParaRPr>
                </a:p>
              </p:txBody>
            </p:sp>
            <p:sp>
              <p:nvSpPr>
                <p:cNvPr id="38" name="演示研究所 SlideLab.cc">
                  <a:extLst>
                    <a:ext uri="{FF2B5EF4-FFF2-40B4-BE49-F238E27FC236}">
                      <a16:creationId xmlns:a16="http://schemas.microsoft.com/office/drawing/2014/main" id="{F260B845-D47C-D29C-FA5E-A9652BF423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446607" y="3041764"/>
                  <a:ext cx="422896" cy="425535"/>
                </a:xfrm>
                <a:custGeom>
                  <a:avLst/>
                  <a:gdLst>
                    <a:gd name="connsiteX0" fmla="*/ 0 w 596445"/>
                    <a:gd name="connsiteY0" fmla="*/ 460757 h 600166"/>
                    <a:gd name="connsiteX1" fmla="*/ 162584 w 596445"/>
                    <a:gd name="connsiteY1" fmla="*/ 515661 h 600166"/>
                    <a:gd name="connsiteX2" fmla="*/ 325168 w 596445"/>
                    <a:gd name="connsiteY2" fmla="*/ 460757 h 600166"/>
                    <a:gd name="connsiteX3" fmla="*/ 325168 w 596445"/>
                    <a:gd name="connsiteY3" fmla="*/ 540965 h 600166"/>
                    <a:gd name="connsiteX4" fmla="*/ 162584 w 596445"/>
                    <a:gd name="connsiteY4" fmla="*/ 600166 h 600166"/>
                    <a:gd name="connsiteX5" fmla="*/ 0 w 596445"/>
                    <a:gd name="connsiteY5" fmla="*/ 540965 h 600166"/>
                    <a:gd name="connsiteX6" fmla="*/ 596251 w 596445"/>
                    <a:gd name="connsiteY6" fmla="*/ 369557 h 600166"/>
                    <a:gd name="connsiteX7" fmla="*/ 596251 w 596445"/>
                    <a:gd name="connsiteY7" fmla="*/ 449765 h 600166"/>
                    <a:gd name="connsiteX8" fmla="*/ 433673 w 596445"/>
                    <a:gd name="connsiteY8" fmla="*/ 508966 h 600166"/>
                    <a:gd name="connsiteX9" fmla="*/ 347602 w 596445"/>
                    <a:gd name="connsiteY9" fmla="*/ 499895 h 600166"/>
                    <a:gd name="connsiteX10" fmla="*/ 347602 w 596445"/>
                    <a:gd name="connsiteY10" fmla="*/ 415390 h 600166"/>
                    <a:gd name="connsiteX11" fmla="*/ 433673 w 596445"/>
                    <a:gd name="connsiteY11" fmla="*/ 424461 h 600166"/>
                    <a:gd name="connsiteX12" fmla="*/ 596251 w 596445"/>
                    <a:gd name="connsiteY12" fmla="*/ 369557 h 600166"/>
                    <a:gd name="connsiteX13" fmla="*/ 0 w 596445"/>
                    <a:gd name="connsiteY13" fmla="*/ 346681 h 600166"/>
                    <a:gd name="connsiteX14" fmla="*/ 162584 w 596445"/>
                    <a:gd name="connsiteY14" fmla="*/ 401108 h 600166"/>
                    <a:gd name="connsiteX15" fmla="*/ 325168 w 596445"/>
                    <a:gd name="connsiteY15" fmla="*/ 346681 h 600166"/>
                    <a:gd name="connsiteX16" fmla="*/ 325168 w 596445"/>
                    <a:gd name="connsiteY16" fmla="*/ 426889 h 600166"/>
                    <a:gd name="connsiteX17" fmla="*/ 162584 w 596445"/>
                    <a:gd name="connsiteY17" fmla="*/ 486090 h 600166"/>
                    <a:gd name="connsiteX18" fmla="*/ 0 w 596445"/>
                    <a:gd name="connsiteY18" fmla="*/ 426889 h 600166"/>
                    <a:gd name="connsiteX19" fmla="*/ 0 w 596445"/>
                    <a:gd name="connsiteY19" fmla="*/ 346681 h 600166"/>
                    <a:gd name="connsiteX20" fmla="*/ 596233 w 596445"/>
                    <a:gd name="connsiteY20" fmla="*/ 254944 h 600166"/>
                    <a:gd name="connsiteX21" fmla="*/ 596233 w 596445"/>
                    <a:gd name="connsiteY21" fmla="*/ 335664 h 600166"/>
                    <a:gd name="connsiteX22" fmla="*/ 433667 w 596445"/>
                    <a:gd name="connsiteY22" fmla="*/ 394891 h 600166"/>
                    <a:gd name="connsiteX23" fmla="*/ 347602 w 596445"/>
                    <a:gd name="connsiteY23" fmla="*/ 385816 h 600166"/>
                    <a:gd name="connsiteX24" fmla="*/ 347602 w 596445"/>
                    <a:gd name="connsiteY24" fmla="*/ 301275 h 600166"/>
                    <a:gd name="connsiteX25" fmla="*/ 433667 w 596445"/>
                    <a:gd name="connsiteY25" fmla="*/ 309872 h 600166"/>
                    <a:gd name="connsiteX26" fmla="*/ 596233 w 596445"/>
                    <a:gd name="connsiteY26" fmla="*/ 254944 h 600166"/>
                    <a:gd name="connsiteX27" fmla="*/ 162555 w 596445"/>
                    <a:gd name="connsiteY27" fmla="*/ 205813 h 600166"/>
                    <a:gd name="connsiteX28" fmla="*/ 325109 w 596445"/>
                    <a:gd name="connsiteY28" fmla="*/ 265022 h 600166"/>
                    <a:gd name="connsiteX29" fmla="*/ 325109 w 596445"/>
                    <a:gd name="connsiteY29" fmla="*/ 313726 h 600166"/>
                    <a:gd name="connsiteX30" fmla="*/ 162555 w 596445"/>
                    <a:gd name="connsiteY30" fmla="*/ 372935 h 600166"/>
                    <a:gd name="connsiteX31" fmla="*/ 0 w 596445"/>
                    <a:gd name="connsiteY31" fmla="*/ 313726 h 600166"/>
                    <a:gd name="connsiteX32" fmla="*/ 0 w 596445"/>
                    <a:gd name="connsiteY32" fmla="*/ 265022 h 600166"/>
                    <a:gd name="connsiteX33" fmla="*/ 162555 w 596445"/>
                    <a:gd name="connsiteY33" fmla="*/ 205813 h 600166"/>
                    <a:gd name="connsiteX34" fmla="*/ 67402 w 596445"/>
                    <a:gd name="connsiteY34" fmla="*/ 140407 h 600166"/>
                    <a:gd name="connsiteX35" fmla="*/ 139640 w 596445"/>
                    <a:gd name="connsiteY35" fmla="*/ 185286 h 600166"/>
                    <a:gd name="connsiteX36" fmla="*/ 67402 w 596445"/>
                    <a:gd name="connsiteY36" fmla="*/ 194835 h 600166"/>
                    <a:gd name="connsiteX37" fmla="*/ 433697 w 596445"/>
                    <a:gd name="connsiteY37" fmla="*/ 114613 h 600166"/>
                    <a:gd name="connsiteX38" fmla="*/ 596251 w 596445"/>
                    <a:gd name="connsiteY38" fmla="*/ 173822 h 600166"/>
                    <a:gd name="connsiteX39" fmla="*/ 596251 w 596445"/>
                    <a:gd name="connsiteY39" fmla="*/ 222526 h 600166"/>
                    <a:gd name="connsiteX40" fmla="*/ 433697 w 596445"/>
                    <a:gd name="connsiteY40" fmla="*/ 281735 h 600166"/>
                    <a:gd name="connsiteX41" fmla="*/ 347638 w 596445"/>
                    <a:gd name="connsiteY41" fmla="*/ 272663 h 600166"/>
                    <a:gd name="connsiteX42" fmla="*/ 347638 w 596445"/>
                    <a:gd name="connsiteY42" fmla="*/ 269320 h 600166"/>
                    <a:gd name="connsiteX43" fmla="*/ 322299 w 596445"/>
                    <a:gd name="connsiteY43" fmla="*/ 223959 h 600166"/>
                    <a:gd name="connsiteX44" fmla="*/ 321343 w 596445"/>
                    <a:gd name="connsiteY44" fmla="*/ 223481 h 600166"/>
                    <a:gd name="connsiteX45" fmla="*/ 271142 w 596445"/>
                    <a:gd name="connsiteY45" fmla="*/ 199606 h 600166"/>
                    <a:gd name="connsiteX46" fmla="*/ 271142 w 596445"/>
                    <a:gd name="connsiteY46" fmla="*/ 173822 h 600166"/>
                    <a:gd name="connsiteX47" fmla="*/ 433697 w 596445"/>
                    <a:gd name="connsiteY47" fmla="*/ 114613 h 600166"/>
                    <a:gd name="connsiteX48" fmla="*/ 229995 w 596445"/>
                    <a:gd name="connsiteY48" fmla="*/ 0 h 600166"/>
                    <a:gd name="connsiteX49" fmla="*/ 392588 w 596445"/>
                    <a:gd name="connsiteY49" fmla="*/ 59209 h 600166"/>
                    <a:gd name="connsiteX50" fmla="*/ 392588 w 596445"/>
                    <a:gd name="connsiteY50" fmla="*/ 93588 h 600166"/>
                    <a:gd name="connsiteX51" fmla="*/ 248167 w 596445"/>
                    <a:gd name="connsiteY51" fmla="*/ 166645 h 600166"/>
                    <a:gd name="connsiteX52" fmla="*/ 229995 w 596445"/>
                    <a:gd name="connsiteY52" fmla="*/ 167122 h 600166"/>
                    <a:gd name="connsiteX53" fmla="*/ 67402 w 596445"/>
                    <a:gd name="connsiteY53" fmla="*/ 107913 h 600166"/>
                    <a:gd name="connsiteX54" fmla="*/ 67402 w 596445"/>
                    <a:gd name="connsiteY54" fmla="*/ 59209 h 600166"/>
                    <a:gd name="connsiteX55" fmla="*/ 229995 w 596445"/>
                    <a:gd name="connsiteY55" fmla="*/ 0 h 600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596445" h="600166">
                      <a:moveTo>
                        <a:pt x="0" y="460757"/>
                      </a:moveTo>
                      <a:cubicBezTo>
                        <a:pt x="6217" y="491312"/>
                        <a:pt x="76989" y="515661"/>
                        <a:pt x="162584" y="515661"/>
                      </a:cubicBezTo>
                      <a:cubicBezTo>
                        <a:pt x="248658" y="515661"/>
                        <a:pt x="318952" y="491312"/>
                        <a:pt x="325168" y="460757"/>
                      </a:cubicBezTo>
                      <a:cubicBezTo>
                        <a:pt x="325646" y="462189"/>
                        <a:pt x="325168" y="540965"/>
                        <a:pt x="325168" y="540965"/>
                      </a:cubicBezTo>
                      <a:cubicBezTo>
                        <a:pt x="325168" y="573907"/>
                        <a:pt x="252483" y="600166"/>
                        <a:pt x="162584" y="600166"/>
                      </a:cubicBezTo>
                      <a:cubicBezTo>
                        <a:pt x="72685" y="600166"/>
                        <a:pt x="0" y="573907"/>
                        <a:pt x="0" y="540965"/>
                      </a:cubicBezTo>
                      <a:close/>
                      <a:moveTo>
                        <a:pt x="596251" y="369557"/>
                      </a:moveTo>
                      <a:cubicBezTo>
                        <a:pt x="596251" y="370989"/>
                        <a:pt x="596251" y="449765"/>
                        <a:pt x="596251" y="449765"/>
                      </a:cubicBezTo>
                      <a:cubicBezTo>
                        <a:pt x="596251" y="482230"/>
                        <a:pt x="523569" y="508966"/>
                        <a:pt x="433673" y="508966"/>
                      </a:cubicBezTo>
                      <a:cubicBezTo>
                        <a:pt x="402114" y="508966"/>
                        <a:pt x="372467" y="505624"/>
                        <a:pt x="347602" y="499895"/>
                      </a:cubicBezTo>
                      <a:lnTo>
                        <a:pt x="347602" y="415390"/>
                      </a:lnTo>
                      <a:cubicBezTo>
                        <a:pt x="372467" y="421119"/>
                        <a:pt x="402114" y="424461"/>
                        <a:pt x="433673" y="424461"/>
                      </a:cubicBezTo>
                      <a:cubicBezTo>
                        <a:pt x="519266" y="424461"/>
                        <a:pt x="590035" y="400112"/>
                        <a:pt x="596251" y="369557"/>
                      </a:cubicBezTo>
                      <a:close/>
                      <a:moveTo>
                        <a:pt x="0" y="346681"/>
                      </a:moveTo>
                      <a:cubicBezTo>
                        <a:pt x="6217" y="377236"/>
                        <a:pt x="76989" y="401108"/>
                        <a:pt x="162584" y="401108"/>
                      </a:cubicBezTo>
                      <a:cubicBezTo>
                        <a:pt x="248658" y="401108"/>
                        <a:pt x="318952" y="377236"/>
                        <a:pt x="325168" y="346681"/>
                      </a:cubicBezTo>
                      <a:cubicBezTo>
                        <a:pt x="325646" y="348113"/>
                        <a:pt x="325168" y="426889"/>
                        <a:pt x="325168" y="426889"/>
                      </a:cubicBezTo>
                      <a:cubicBezTo>
                        <a:pt x="325168" y="459354"/>
                        <a:pt x="252483" y="486090"/>
                        <a:pt x="162584" y="486090"/>
                      </a:cubicBezTo>
                      <a:cubicBezTo>
                        <a:pt x="72685" y="486090"/>
                        <a:pt x="0" y="459354"/>
                        <a:pt x="0" y="426889"/>
                      </a:cubicBezTo>
                      <a:cubicBezTo>
                        <a:pt x="0" y="426889"/>
                        <a:pt x="0" y="348113"/>
                        <a:pt x="0" y="346681"/>
                      </a:cubicBezTo>
                      <a:close/>
                      <a:moveTo>
                        <a:pt x="596233" y="254944"/>
                      </a:moveTo>
                      <a:cubicBezTo>
                        <a:pt x="596711" y="256855"/>
                        <a:pt x="596233" y="335664"/>
                        <a:pt x="596233" y="335664"/>
                      </a:cubicBezTo>
                      <a:cubicBezTo>
                        <a:pt x="596233" y="368143"/>
                        <a:pt x="523556" y="394891"/>
                        <a:pt x="433667" y="394891"/>
                      </a:cubicBezTo>
                      <a:cubicBezTo>
                        <a:pt x="402110" y="394891"/>
                        <a:pt x="372465" y="391548"/>
                        <a:pt x="347602" y="385816"/>
                      </a:cubicBezTo>
                      <a:lnTo>
                        <a:pt x="347602" y="301275"/>
                      </a:lnTo>
                      <a:cubicBezTo>
                        <a:pt x="372465" y="306529"/>
                        <a:pt x="402110" y="309872"/>
                        <a:pt x="433667" y="309872"/>
                      </a:cubicBezTo>
                      <a:cubicBezTo>
                        <a:pt x="519253" y="309872"/>
                        <a:pt x="590017" y="285990"/>
                        <a:pt x="596233" y="254944"/>
                      </a:cubicBezTo>
                      <a:close/>
                      <a:moveTo>
                        <a:pt x="162555" y="205813"/>
                      </a:moveTo>
                      <a:cubicBezTo>
                        <a:pt x="252438" y="205813"/>
                        <a:pt x="325109" y="232553"/>
                        <a:pt x="325109" y="265022"/>
                      </a:cubicBezTo>
                      <a:lnTo>
                        <a:pt x="325109" y="313726"/>
                      </a:lnTo>
                      <a:cubicBezTo>
                        <a:pt x="325109" y="346673"/>
                        <a:pt x="252438" y="372935"/>
                        <a:pt x="162555" y="372935"/>
                      </a:cubicBezTo>
                      <a:cubicBezTo>
                        <a:pt x="72672" y="372935"/>
                        <a:pt x="0" y="346673"/>
                        <a:pt x="0" y="313726"/>
                      </a:cubicBezTo>
                      <a:lnTo>
                        <a:pt x="0" y="265022"/>
                      </a:lnTo>
                      <a:cubicBezTo>
                        <a:pt x="0" y="232553"/>
                        <a:pt x="72672" y="205813"/>
                        <a:pt x="162555" y="205813"/>
                      </a:cubicBezTo>
                      <a:close/>
                      <a:moveTo>
                        <a:pt x="67402" y="140407"/>
                      </a:moveTo>
                      <a:cubicBezTo>
                        <a:pt x="71229" y="159027"/>
                        <a:pt x="99455" y="175260"/>
                        <a:pt x="139640" y="185286"/>
                      </a:cubicBezTo>
                      <a:cubicBezTo>
                        <a:pt x="114764" y="186241"/>
                        <a:pt x="90365" y="189583"/>
                        <a:pt x="67402" y="194835"/>
                      </a:cubicBezTo>
                      <a:close/>
                      <a:moveTo>
                        <a:pt x="433697" y="114613"/>
                      </a:moveTo>
                      <a:cubicBezTo>
                        <a:pt x="523580" y="114613"/>
                        <a:pt x="596251" y="141353"/>
                        <a:pt x="596251" y="173822"/>
                      </a:cubicBezTo>
                      <a:lnTo>
                        <a:pt x="596251" y="222526"/>
                      </a:lnTo>
                      <a:cubicBezTo>
                        <a:pt x="596251" y="255473"/>
                        <a:pt x="523580" y="281735"/>
                        <a:pt x="433697" y="281735"/>
                      </a:cubicBezTo>
                      <a:cubicBezTo>
                        <a:pt x="402142" y="281735"/>
                        <a:pt x="372500" y="278393"/>
                        <a:pt x="347638" y="272663"/>
                      </a:cubicBezTo>
                      <a:lnTo>
                        <a:pt x="347638" y="269320"/>
                      </a:lnTo>
                      <a:cubicBezTo>
                        <a:pt x="347638" y="251176"/>
                        <a:pt x="338076" y="236373"/>
                        <a:pt x="322299" y="223959"/>
                      </a:cubicBezTo>
                      <a:lnTo>
                        <a:pt x="321343" y="223481"/>
                      </a:lnTo>
                      <a:cubicBezTo>
                        <a:pt x="308434" y="213454"/>
                        <a:pt x="290744" y="205814"/>
                        <a:pt x="271142" y="199606"/>
                      </a:cubicBezTo>
                      <a:lnTo>
                        <a:pt x="271142" y="173822"/>
                      </a:lnTo>
                      <a:cubicBezTo>
                        <a:pt x="271142" y="141353"/>
                        <a:pt x="343814" y="114613"/>
                        <a:pt x="433697" y="114613"/>
                      </a:cubicBezTo>
                      <a:close/>
                      <a:moveTo>
                        <a:pt x="229995" y="0"/>
                      </a:moveTo>
                      <a:cubicBezTo>
                        <a:pt x="319900" y="0"/>
                        <a:pt x="392588" y="26262"/>
                        <a:pt x="392588" y="59209"/>
                      </a:cubicBezTo>
                      <a:lnTo>
                        <a:pt x="392588" y="93588"/>
                      </a:lnTo>
                      <a:cubicBezTo>
                        <a:pt x="317987" y="99318"/>
                        <a:pt x="251515" y="124625"/>
                        <a:pt x="248167" y="166645"/>
                      </a:cubicBezTo>
                      <a:cubicBezTo>
                        <a:pt x="242429" y="167122"/>
                        <a:pt x="236212" y="167122"/>
                        <a:pt x="229995" y="167122"/>
                      </a:cubicBezTo>
                      <a:cubicBezTo>
                        <a:pt x="140569" y="167122"/>
                        <a:pt x="67402" y="140382"/>
                        <a:pt x="67402" y="107913"/>
                      </a:cubicBezTo>
                      <a:lnTo>
                        <a:pt x="67402" y="59209"/>
                      </a:lnTo>
                      <a:cubicBezTo>
                        <a:pt x="67402" y="26740"/>
                        <a:pt x="140569" y="0"/>
                        <a:pt x="22999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>
                    <a:latin typeface="MiSans Normal" pitchFamily="2" charset="-122"/>
                    <a:ea typeface="MiSans Normal" pitchFamily="2" charset="-122"/>
                  </a:endParaRPr>
                </a:p>
              </p:txBody>
            </p:sp>
          </p:grpSp>
          <p:sp>
            <p:nvSpPr>
              <p:cNvPr id="39" name="演示研究所 SlideLab.cc">
                <a:extLst>
                  <a:ext uri="{FF2B5EF4-FFF2-40B4-BE49-F238E27FC236}">
                    <a16:creationId xmlns:a16="http://schemas.microsoft.com/office/drawing/2014/main" id="{7ECCEF44-8D3B-073E-B3F6-B767AA09DF68}"/>
                  </a:ext>
                </a:extLst>
              </p:cNvPr>
              <p:cNvSpPr txBox="1"/>
              <p:nvPr/>
            </p:nvSpPr>
            <p:spPr>
              <a:xfrm>
                <a:off x="5030652" y="2635735"/>
                <a:ext cx="8763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8000" dirty="0"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  <a:latin typeface="MiSans Normal" pitchFamily="2" charset="-122"/>
                    <a:ea typeface="MiSans Normal" pitchFamily="2" charset="-122"/>
                  </a:rPr>
                  <a:t>1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A54AEE3-7590-B9B0-F365-828640369D48}"/>
                </a:ext>
              </a:extLst>
            </p:cNvPr>
            <p:cNvGrpSpPr/>
            <p:nvPr/>
          </p:nvGrpSpPr>
          <p:grpSpPr>
            <a:xfrm>
              <a:off x="793033" y="2982152"/>
              <a:ext cx="4913728" cy="1323439"/>
              <a:chOff x="6275973" y="2635735"/>
              <a:chExt cx="4913728" cy="1323439"/>
            </a:xfrm>
          </p:grpSpPr>
          <p:sp>
            <p:nvSpPr>
              <p:cNvPr id="48" name="演示研究所 SlideLab.cc">
                <a:extLst>
                  <a:ext uri="{FF2B5EF4-FFF2-40B4-BE49-F238E27FC236}">
                    <a16:creationId xmlns:a16="http://schemas.microsoft.com/office/drawing/2014/main" id="{D53989BF-B348-3770-B3E2-F5AF843DC5C7}"/>
                  </a:ext>
                </a:extLst>
              </p:cNvPr>
              <p:cNvSpPr/>
              <p:nvPr/>
            </p:nvSpPr>
            <p:spPr>
              <a:xfrm>
                <a:off x="6275973" y="2635735"/>
                <a:ext cx="4862287" cy="12375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MiSans Normal" pitchFamily="2" charset="-122"/>
                  <a:ea typeface="MiSans Normal" pitchFamily="2" charset="-122"/>
                </a:endParaRPr>
              </a:p>
            </p:txBody>
          </p:sp>
          <p:grpSp>
            <p:nvGrpSpPr>
              <p:cNvPr id="49" name="演示研究所 SlideLab.cc">
                <a:extLst>
                  <a:ext uri="{FF2B5EF4-FFF2-40B4-BE49-F238E27FC236}">
                    <a16:creationId xmlns:a16="http://schemas.microsoft.com/office/drawing/2014/main" id="{3B7475A1-FADB-F7BC-BD54-A55868F8FA4C}"/>
                  </a:ext>
                </a:extLst>
              </p:cNvPr>
              <p:cNvGrpSpPr/>
              <p:nvPr/>
            </p:nvGrpSpPr>
            <p:grpSpPr>
              <a:xfrm>
                <a:off x="7474654" y="2891695"/>
                <a:ext cx="3334847" cy="750539"/>
                <a:chOff x="1331921" y="3515138"/>
                <a:chExt cx="3334847" cy="750539"/>
              </a:xfrm>
            </p:grpSpPr>
            <p:sp>
              <p:nvSpPr>
                <p:cNvPr id="50" name="演示研究所 SlideLab.cc">
                  <a:extLst>
                    <a:ext uri="{FF2B5EF4-FFF2-40B4-BE49-F238E27FC236}">
                      <a16:creationId xmlns:a16="http://schemas.microsoft.com/office/drawing/2014/main" id="{54FB6864-E207-1E85-DF1F-A0170A633DEC}"/>
                    </a:ext>
                  </a:extLst>
                </p:cNvPr>
                <p:cNvSpPr txBox="1"/>
                <p:nvPr/>
              </p:nvSpPr>
              <p:spPr>
                <a:xfrm>
                  <a:off x="1331922" y="3859836"/>
                  <a:ext cx="2996215" cy="4058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MiSans Normal" pitchFamily="2" charset="-122"/>
                      <a:ea typeface="MiSans Normal" pitchFamily="2" charset="-122"/>
                    </a:rPr>
                    <a:t>根据发型参考图片进行模型训练</a:t>
                  </a:r>
                </a:p>
              </p:txBody>
            </p:sp>
            <p:sp>
              <p:nvSpPr>
                <p:cNvPr id="51" name="演示研究所 SlideLab.cc">
                  <a:extLst>
                    <a:ext uri="{FF2B5EF4-FFF2-40B4-BE49-F238E27FC236}">
                      <a16:creationId xmlns:a16="http://schemas.microsoft.com/office/drawing/2014/main" id="{48C30DCC-53D1-BAD2-68AB-EE3C6759CA43}"/>
                    </a:ext>
                  </a:extLst>
                </p:cNvPr>
                <p:cNvSpPr txBox="1"/>
                <p:nvPr/>
              </p:nvSpPr>
              <p:spPr>
                <a:xfrm>
                  <a:off x="1331921" y="3515138"/>
                  <a:ext cx="3334847" cy="4822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chemeClr val="bg1"/>
                      </a:solidFill>
                      <a:latin typeface="MiSans Normal" pitchFamily="2" charset="-122"/>
                      <a:ea typeface="MiSans Normal" pitchFamily="2" charset="-122"/>
                    </a:rPr>
                    <a:t>发型训练</a:t>
                  </a:r>
                </a:p>
              </p:txBody>
            </p:sp>
          </p:grpSp>
          <p:grpSp>
            <p:nvGrpSpPr>
              <p:cNvPr id="52" name="演示研究所 SlideLab.cc">
                <a:extLst>
                  <a:ext uri="{FF2B5EF4-FFF2-40B4-BE49-F238E27FC236}">
                    <a16:creationId xmlns:a16="http://schemas.microsoft.com/office/drawing/2014/main" id="{5E855531-007D-493D-3FA5-CD07B3D225C5}"/>
                  </a:ext>
                </a:extLst>
              </p:cNvPr>
              <p:cNvGrpSpPr/>
              <p:nvPr/>
            </p:nvGrpSpPr>
            <p:grpSpPr>
              <a:xfrm>
                <a:off x="6564568" y="2883634"/>
                <a:ext cx="752475" cy="752475"/>
                <a:chOff x="6564568" y="2883634"/>
                <a:chExt cx="752475" cy="752475"/>
              </a:xfrm>
            </p:grpSpPr>
            <p:sp>
              <p:nvSpPr>
                <p:cNvPr id="53" name="演示研究所 SlideLab.cc">
                  <a:extLst>
                    <a:ext uri="{FF2B5EF4-FFF2-40B4-BE49-F238E27FC236}">
                      <a16:creationId xmlns:a16="http://schemas.microsoft.com/office/drawing/2014/main" id="{601E1F76-98BD-4DAE-CB68-3D1DC0ED341F}"/>
                    </a:ext>
                  </a:extLst>
                </p:cNvPr>
                <p:cNvSpPr/>
                <p:nvPr/>
              </p:nvSpPr>
              <p:spPr>
                <a:xfrm>
                  <a:off x="6564568" y="2883634"/>
                  <a:ext cx="752475" cy="7524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MiSans Normal" pitchFamily="2" charset="-122"/>
                    <a:ea typeface="MiSans Normal" pitchFamily="2" charset="-122"/>
                  </a:endParaRPr>
                </a:p>
              </p:txBody>
            </p:sp>
            <p:sp>
              <p:nvSpPr>
                <p:cNvPr id="54" name="演示研究所 SlideLab.cc">
                  <a:extLst>
                    <a:ext uri="{FF2B5EF4-FFF2-40B4-BE49-F238E27FC236}">
                      <a16:creationId xmlns:a16="http://schemas.microsoft.com/office/drawing/2014/main" id="{9966DBF9-6918-B45F-12E3-AC0F52506A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728037" y="3070270"/>
                  <a:ext cx="425535" cy="368522"/>
                </a:xfrm>
                <a:custGeom>
                  <a:avLst/>
                  <a:gdLst>
                    <a:gd name="connsiteX0" fmla="*/ 249942 w 604110"/>
                    <a:gd name="connsiteY0" fmla="*/ 145082 h 523172"/>
                    <a:gd name="connsiteX1" fmla="*/ 353179 w 604110"/>
                    <a:gd name="connsiteY1" fmla="*/ 145082 h 523172"/>
                    <a:gd name="connsiteX2" fmla="*/ 353179 w 604110"/>
                    <a:gd name="connsiteY2" fmla="*/ 523172 h 523172"/>
                    <a:gd name="connsiteX3" fmla="*/ 249942 w 604110"/>
                    <a:gd name="connsiteY3" fmla="*/ 523172 h 523172"/>
                    <a:gd name="connsiteX4" fmla="*/ 0 w 604110"/>
                    <a:gd name="connsiteY4" fmla="*/ 53700 h 523172"/>
                    <a:gd name="connsiteX5" fmla="*/ 227220 w 604110"/>
                    <a:gd name="connsiteY5" fmla="*/ 145141 h 523172"/>
                    <a:gd name="connsiteX6" fmla="*/ 227220 w 604110"/>
                    <a:gd name="connsiteY6" fmla="*/ 523172 h 523172"/>
                    <a:gd name="connsiteX7" fmla="*/ 0 w 604110"/>
                    <a:gd name="connsiteY7" fmla="*/ 414508 h 523172"/>
                    <a:gd name="connsiteX8" fmla="*/ 604110 w 604110"/>
                    <a:gd name="connsiteY8" fmla="*/ 49819 h 523172"/>
                    <a:gd name="connsiteX9" fmla="*/ 604110 w 604110"/>
                    <a:gd name="connsiteY9" fmla="*/ 410805 h 523172"/>
                    <a:gd name="connsiteX10" fmla="*/ 376890 w 604110"/>
                    <a:gd name="connsiteY10" fmla="*/ 519361 h 523172"/>
                    <a:gd name="connsiteX11" fmla="*/ 376890 w 604110"/>
                    <a:gd name="connsiteY11" fmla="*/ 141274 h 523172"/>
                    <a:gd name="connsiteX12" fmla="*/ 604110 w 604110"/>
                    <a:gd name="connsiteY12" fmla="*/ 49819 h 523172"/>
                    <a:gd name="connsiteX13" fmla="*/ 76296 w 604110"/>
                    <a:gd name="connsiteY13" fmla="*/ 0 h 523172"/>
                    <a:gd name="connsiteX14" fmla="*/ 299911 w 604110"/>
                    <a:gd name="connsiteY14" fmla="*/ 70898 h 523172"/>
                    <a:gd name="connsiteX15" fmla="*/ 523650 w 604110"/>
                    <a:gd name="connsiteY15" fmla="*/ 0 h 523172"/>
                    <a:gd name="connsiteX16" fmla="*/ 563111 w 604110"/>
                    <a:gd name="connsiteY16" fmla="*/ 29376 h 523172"/>
                    <a:gd name="connsiteX17" fmla="*/ 353147 w 604110"/>
                    <a:gd name="connsiteY17" fmla="*/ 119114 h 523172"/>
                    <a:gd name="connsiteX18" fmla="*/ 301524 w 604110"/>
                    <a:gd name="connsiteY18" fmla="*/ 119114 h 523172"/>
                    <a:gd name="connsiteX19" fmla="*/ 298422 w 604110"/>
                    <a:gd name="connsiteY19" fmla="*/ 119114 h 523172"/>
                    <a:gd name="connsiteX20" fmla="*/ 246675 w 604110"/>
                    <a:gd name="connsiteY20" fmla="*/ 119114 h 523172"/>
                    <a:gd name="connsiteX21" fmla="*/ 36835 w 604110"/>
                    <a:gd name="connsiteY21" fmla="*/ 29376 h 523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4110" h="523172">
                      <a:moveTo>
                        <a:pt x="249942" y="145082"/>
                      </a:moveTo>
                      <a:lnTo>
                        <a:pt x="353179" y="145082"/>
                      </a:lnTo>
                      <a:lnTo>
                        <a:pt x="353179" y="523172"/>
                      </a:lnTo>
                      <a:lnTo>
                        <a:pt x="249942" y="523172"/>
                      </a:lnTo>
                      <a:close/>
                      <a:moveTo>
                        <a:pt x="0" y="53700"/>
                      </a:moveTo>
                      <a:cubicBezTo>
                        <a:pt x="0" y="53700"/>
                        <a:pt x="167282" y="63241"/>
                        <a:pt x="227220" y="145141"/>
                      </a:cubicBezTo>
                      <a:lnTo>
                        <a:pt x="227220" y="523172"/>
                      </a:lnTo>
                      <a:cubicBezTo>
                        <a:pt x="227220" y="523172"/>
                        <a:pt x="206496" y="414508"/>
                        <a:pt x="0" y="414508"/>
                      </a:cubicBezTo>
                      <a:close/>
                      <a:moveTo>
                        <a:pt x="604110" y="49819"/>
                      </a:moveTo>
                      <a:lnTo>
                        <a:pt x="604110" y="410805"/>
                      </a:lnTo>
                      <a:cubicBezTo>
                        <a:pt x="397614" y="410805"/>
                        <a:pt x="376890" y="519361"/>
                        <a:pt x="376890" y="519361"/>
                      </a:cubicBezTo>
                      <a:lnTo>
                        <a:pt x="376890" y="141274"/>
                      </a:lnTo>
                      <a:cubicBezTo>
                        <a:pt x="436828" y="59485"/>
                        <a:pt x="604110" y="49819"/>
                        <a:pt x="604110" y="49819"/>
                      </a:cubicBezTo>
                      <a:close/>
                      <a:moveTo>
                        <a:pt x="76296" y="0"/>
                      </a:moveTo>
                      <a:cubicBezTo>
                        <a:pt x="76296" y="0"/>
                        <a:pt x="263304" y="27145"/>
                        <a:pt x="299911" y="70898"/>
                      </a:cubicBezTo>
                      <a:cubicBezTo>
                        <a:pt x="336642" y="27145"/>
                        <a:pt x="523650" y="0"/>
                        <a:pt x="523650" y="0"/>
                      </a:cubicBezTo>
                      <a:lnTo>
                        <a:pt x="563111" y="29376"/>
                      </a:lnTo>
                      <a:cubicBezTo>
                        <a:pt x="341110" y="82054"/>
                        <a:pt x="353147" y="119114"/>
                        <a:pt x="353147" y="119114"/>
                      </a:cubicBezTo>
                      <a:lnTo>
                        <a:pt x="301524" y="119114"/>
                      </a:lnTo>
                      <a:lnTo>
                        <a:pt x="298422" y="119114"/>
                      </a:lnTo>
                      <a:lnTo>
                        <a:pt x="246675" y="119114"/>
                      </a:lnTo>
                      <a:cubicBezTo>
                        <a:pt x="246675" y="119114"/>
                        <a:pt x="258712" y="82054"/>
                        <a:pt x="36835" y="293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>
                    <a:latin typeface="MiSans Normal" pitchFamily="2" charset="-122"/>
                    <a:ea typeface="MiSans Normal" pitchFamily="2" charset="-122"/>
                  </a:endParaRPr>
                </a:p>
              </p:txBody>
            </p:sp>
          </p:grpSp>
          <p:sp>
            <p:nvSpPr>
              <p:cNvPr id="55" name="演示研究所 SlideLab.cc">
                <a:extLst>
                  <a:ext uri="{FF2B5EF4-FFF2-40B4-BE49-F238E27FC236}">
                    <a16:creationId xmlns:a16="http://schemas.microsoft.com/office/drawing/2014/main" id="{0A6BAC06-ABB7-2618-B246-6D279BCA4FAB}"/>
                  </a:ext>
                </a:extLst>
              </p:cNvPr>
              <p:cNvSpPr txBox="1"/>
              <p:nvPr/>
            </p:nvSpPr>
            <p:spPr>
              <a:xfrm>
                <a:off x="10313401" y="2635735"/>
                <a:ext cx="8763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8000" dirty="0">
                    <a:solidFill>
                      <a:schemeClr val="bg1">
                        <a:alpha val="20000"/>
                      </a:schemeClr>
                    </a:solidFill>
                    <a:latin typeface="MiSans Normal" pitchFamily="2" charset="-122"/>
                    <a:ea typeface="MiSans Normal" pitchFamily="2" charset="-122"/>
                  </a:rPr>
                  <a:t>2</a:t>
                </a:r>
                <a:endParaRPr lang="zh-CN" altLang="en-US" sz="8000" dirty="0">
                  <a:solidFill>
                    <a:schemeClr val="bg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6DCC2DD-3C0F-4394-1D08-F561F51A1368}"/>
                </a:ext>
              </a:extLst>
            </p:cNvPr>
            <p:cNvGrpSpPr/>
            <p:nvPr/>
          </p:nvGrpSpPr>
          <p:grpSpPr>
            <a:xfrm>
              <a:off x="775873" y="4713469"/>
              <a:ext cx="4913728" cy="1323439"/>
              <a:chOff x="6275973" y="4307440"/>
              <a:chExt cx="4913728" cy="1323439"/>
            </a:xfrm>
          </p:grpSpPr>
          <p:sp>
            <p:nvSpPr>
              <p:cNvPr id="56" name="演示研究所 SlideLab.cc">
                <a:extLst>
                  <a:ext uri="{FF2B5EF4-FFF2-40B4-BE49-F238E27FC236}">
                    <a16:creationId xmlns:a16="http://schemas.microsoft.com/office/drawing/2014/main" id="{2A6BE9FF-DF18-BD16-AB39-CDF3822121AF}"/>
                  </a:ext>
                </a:extLst>
              </p:cNvPr>
              <p:cNvSpPr/>
              <p:nvPr/>
            </p:nvSpPr>
            <p:spPr>
              <a:xfrm>
                <a:off x="6275973" y="4307440"/>
                <a:ext cx="4862287" cy="12375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MiSans Normal" pitchFamily="2" charset="-122"/>
                  <a:ea typeface="MiSans Normal" pitchFamily="2" charset="-122"/>
                </a:endParaRPr>
              </a:p>
            </p:txBody>
          </p:sp>
          <p:grpSp>
            <p:nvGrpSpPr>
              <p:cNvPr id="57" name="演示研究所 SlideLab.cc">
                <a:extLst>
                  <a:ext uri="{FF2B5EF4-FFF2-40B4-BE49-F238E27FC236}">
                    <a16:creationId xmlns:a16="http://schemas.microsoft.com/office/drawing/2014/main" id="{D6F73B85-437A-F033-51D3-68ED327628A1}"/>
                  </a:ext>
                </a:extLst>
              </p:cNvPr>
              <p:cNvGrpSpPr/>
              <p:nvPr/>
            </p:nvGrpSpPr>
            <p:grpSpPr>
              <a:xfrm>
                <a:off x="7474654" y="4522570"/>
                <a:ext cx="3334847" cy="750540"/>
                <a:chOff x="1331921" y="3474308"/>
                <a:chExt cx="3334847" cy="750540"/>
              </a:xfrm>
            </p:grpSpPr>
            <p:sp>
              <p:nvSpPr>
                <p:cNvPr id="58" name="演示研究所 SlideLab.cc">
                  <a:extLst>
                    <a:ext uri="{FF2B5EF4-FFF2-40B4-BE49-F238E27FC236}">
                      <a16:creationId xmlns:a16="http://schemas.microsoft.com/office/drawing/2014/main" id="{2F816BCF-19DC-9847-9410-34AE9A637EAF}"/>
                    </a:ext>
                  </a:extLst>
                </p:cNvPr>
                <p:cNvSpPr txBox="1"/>
                <p:nvPr/>
              </p:nvSpPr>
              <p:spPr>
                <a:xfrm>
                  <a:off x="1331922" y="3819008"/>
                  <a:ext cx="2996215" cy="405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Sans Normal" pitchFamily="2" charset="-122"/>
                      <a:ea typeface="MiSans Normal" pitchFamily="2" charset="-122"/>
                    </a:rPr>
                    <a:t>用训练好的模型进行推理预测结果</a:t>
                  </a:r>
                </a:p>
              </p:txBody>
            </p:sp>
            <p:sp>
              <p:nvSpPr>
                <p:cNvPr id="59" name="演示研究所 SlideLab.cc">
                  <a:extLst>
                    <a:ext uri="{FF2B5EF4-FFF2-40B4-BE49-F238E27FC236}">
                      <a16:creationId xmlns:a16="http://schemas.microsoft.com/office/drawing/2014/main" id="{1D443323-80D5-BC7B-F1AE-D7DA334FA129}"/>
                    </a:ext>
                  </a:extLst>
                </p:cNvPr>
                <p:cNvSpPr txBox="1"/>
                <p:nvPr/>
              </p:nvSpPr>
              <p:spPr>
                <a:xfrm>
                  <a:off x="1331921" y="3474308"/>
                  <a:ext cx="3334847" cy="482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000" dirty="0">
                      <a:solidFill>
                        <a:srgbClr val="475474"/>
                      </a:solidFill>
                      <a:latin typeface="MiSans Normal" pitchFamily="2" charset="-122"/>
                      <a:ea typeface="MiSans Normal" pitchFamily="2" charset="-122"/>
                    </a:rPr>
                    <a:t>推理预测</a:t>
                  </a:r>
                </a:p>
              </p:txBody>
            </p:sp>
          </p:grpSp>
          <p:grpSp>
            <p:nvGrpSpPr>
              <p:cNvPr id="60" name="演示研究所 SlideLab.cc">
                <a:extLst>
                  <a:ext uri="{FF2B5EF4-FFF2-40B4-BE49-F238E27FC236}">
                    <a16:creationId xmlns:a16="http://schemas.microsoft.com/office/drawing/2014/main" id="{D73438B0-EEFA-F14A-B11E-02F46DE65BB7}"/>
                  </a:ext>
                </a:extLst>
              </p:cNvPr>
              <p:cNvGrpSpPr/>
              <p:nvPr/>
            </p:nvGrpSpPr>
            <p:grpSpPr>
              <a:xfrm>
                <a:off x="6564568" y="4555339"/>
                <a:ext cx="752475" cy="752475"/>
                <a:chOff x="6564568" y="4555339"/>
                <a:chExt cx="752475" cy="752475"/>
              </a:xfrm>
            </p:grpSpPr>
            <p:sp>
              <p:nvSpPr>
                <p:cNvPr id="61" name="演示研究所 SlideLab.cc">
                  <a:extLst>
                    <a:ext uri="{FF2B5EF4-FFF2-40B4-BE49-F238E27FC236}">
                      <a16:creationId xmlns:a16="http://schemas.microsoft.com/office/drawing/2014/main" id="{4801F879-D6D4-71B1-F2C2-50C78710396C}"/>
                    </a:ext>
                  </a:extLst>
                </p:cNvPr>
                <p:cNvSpPr/>
                <p:nvPr/>
              </p:nvSpPr>
              <p:spPr>
                <a:xfrm>
                  <a:off x="6564568" y="4555339"/>
                  <a:ext cx="752475" cy="7524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MiSans Normal" pitchFamily="2" charset="-122"/>
                    <a:ea typeface="MiSans Normal" pitchFamily="2" charset="-122"/>
                  </a:endParaRPr>
                </a:p>
              </p:txBody>
            </p:sp>
            <p:sp>
              <p:nvSpPr>
                <p:cNvPr id="62" name="演示研究所 SlideLab.cc">
                  <a:extLst>
                    <a:ext uri="{FF2B5EF4-FFF2-40B4-BE49-F238E27FC236}">
                      <a16:creationId xmlns:a16="http://schemas.microsoft.com/office/drawing/2014/main" id="{83E0112B-082B-7EA6-AADB-E7B8B9E9F87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762068" y="4713469"/>
                  <a:ext cx="357472" cy="425535"/>
                </a:xfrm>
                <a:custGeom>
                  <a:avLst/>
                  <a:gdLst>
                    <a:gd name="T0" fmla="*/ 401 w 401"/>
                    <a:gd name="T1" fmla="*/ 89 h 478"/>
                    <a:gd name="T2" fmla="*/ 401 w 401"/>
                    <a:gd name="T3" fmla="*/ 293 h 478"/>
                    <a:gd name="T4" fmla="*/ 73 w 401"/>
                    <a:gd name="T5" fmla="*/ 293 h 478"/>
                    <a:gd name="T6" fmla="*/ 73 w 401"/>
                    <a:gd name="T7" fmla="*/ 89 h 478"/>
                    <a:gd name="T8" fmla="*/ 401 w 401"/>
                    <a:gd name="T9" fmla="*/ 89 h 478"/>
                    <a:gd name="T10" fmla="*/ 39 w 401"/>
                    <a:gd name="T11" fmla="*/ 0 h 478"/>
                    <a:gd name="T12" fmla="*/ 0 w 401"/>
                    <a:gd name="T13" fmla="*/ 39 h 478"/>
                    <a:gd name="T14" fmla="*/ 23 w 401"/>
                    <a:gd name="T15" fmla="*/ 74 h 478"/>
                    <a:gd name="T16" fmla="*/ 23 w 401"/>
                    <a:gd name="T17" fmla="*/ 478 h 478"/>
                    <a:gd name="T18" fmla="*/ 56 w 401"/>
                    <a:gd name="T19" fmla="*/ 478 h 478"/>
                    <a:gd name="T20" fmla="*/ 56 w 401"/>
                    <a:gd name="T21" fmla="*/ 74 h 478"/>
                    <a:gd name="T22" fmla="*/ 78 w 401"/>
                    <a:gd name="T23" fmla="*/ 39 h 478"/>
                    <a:gd name="T24" fmla="*/ 39 w 401"/>
                    <a:gd name="T25" fmla="*/ 0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1" h="478">
                      <a:moveTo>
                        <a:pt x="401" y="89"/>
                      </a:moveTo>
                      <a:lnTo>
                        <a:pt x="401" y="293"/>
                      </a:lnTo>
                      <a:cubicBezTo>
                        <a:pt x="292" y="212"/>
                        <a:pt x="182" y="375"/>
                        <a:pt x="73" y="293"/>
                      </a:cubicBezTo>
                      <a:lnTo>
                        <a:pt x="73" y="89"/>
                      </a:lnTo>
                      <a:cubicBezTo>
                        <a:pt x="182" y="171"/>
                        <a:pt x="292" y="7"/>
                        <a:pt x="401" y="89"/>
                      </a:cubicBezTo>
                      <a:close/>
                      <a:moveTo>
                        <a:pt x="39" y="0"/>
                      </a:moveTo>
                      <a:cubicBezTo>
                        <a:pt x="18" y="0"/>
                        <a:pt x="0" y="17"/>
                        <a:pt x="0" y="39"/>
                      </a:cubicBezTo>
                      <a:cubicBezTo>
                        <a:pt x="0" y="54"/>
                        <a:pt x="9" y="68"/>
                        <a:pt x="23" y="74"/>
                      </a:cubicBezTo>
                      <a:lnTo>
                        <a:pt x="23" y="478"/>
                      </a:lnTo>
                      <a:lnTo>
                        <a:pt x="56" y="478"/>
                      </a:lnTo>
                      <a:lnTo>
                        <a:pt x="56" y="74"/>
                      </a:lnTo>
                      <a:cubicBezTo>
                        <a:pt x="69" y="68"/>
                        <a:pt x="78" y="54"/>
                        <a:pt x="78" y="39"/>
                      </a:cubicBezTo>
                      <a:cubicBezTo>
                        <a:pt x="78" y="17"/>
                        <a:pt x="61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>
                    <a:latin typeface="MiSans Normal" pitchFamily="2" charset="-122"/>
                    <a:ea typeface="MiSans Normal" pitchFamily="2" charset="-122"/>
                  </a:endParaRPr>
                </a:p>
              </p:txBody>
            </p:sp>
          </p:grpSp>
          <p:sp>
            <p:nvSpPr>
              <p:cNvPr id="63" name="演示研究所 SlideLab.cc">
                <a:extLst>
                  <a:ext uri="{FF2B5EF4-FFF2-40B4-BE49-F238E27FC236}">
                    <a16:creationId xmlns:a16="http://schemas.microsoft.com/office/drawing/2014/main" id="{4660A985-FD0F-75AE-A8E6-045D3C27F3C4}"/>
                  </a:ext>
                </a:extLst>
              </p:cNvPr>
              <p:cNvSpPr txBox="1"/>
              <p:nvPr/>
            </p:nvSpPr>
            <p:spPr>
              <a:xfrm>
                <a:off x="10313401" y="4307440"/>
                <a:ext cx="8763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8000" dirty="0"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  <a:latin typeface="MiSans Normal" pitchFamily="2" charset="-122"/>
                    <a:ea typeface="MiSans Normal" pitchFamily="2" charset="-122"/>
                  </a:rPr>
                  <a:t>3</a:t>
                </a:r>
                <a:endParaRPr lang="zh-CN" altLang="en-US" sz="8000" dirty="0"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endParaRP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F320CFE-0F5F-98F0-4FB9-4D84414AF6FD}"/>
              </a:ext>
            </a:extLst>
          </p:cNvPr>
          <p:cNvGrpSpPr/>
          <p:nvPr/>
        </p:nvGrpSpPr>
        <p:grpSpPr>
          <a:xfrm>
            <a:off x="6096000" y="3294310"/>
            <a:ext cx="4544523" cy="2892090"/>
            <a:chOff x="5681801" y="3156944"/>
            <a:chExt cx="4544523" cy="2892090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0136678C-5463-57EE-70F1-A441F239E7C5}"/>
                </a:ext>
              </a:extLst>
            </p:cNvPr>
            <p:cNvGrpSpPr/>
            <p:nvPr/>
          </p:nvGrpSpPr>
          <p:grpSpPr>
            <a:xfrm>
              <a:off x="5764726" y="3842584"/>
              <a:ext cx="4461598" cy="2206450"/>
              <a:chOff x="6248400" y="3624115"/>
              <a:chExt cx="4461598" cy="2206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804EAF84-8D2C-E875-07AF-48AE921765E2}"/>
                  </a:ext>
                </a:extLst>
              </p:cNvPr>
              <p:cNvSpPr/>
              <p:nvPr/>
            </p:nvSpPr>
            <p:spPr>
              <a:xfrm>
                <a:off x="6248400" y="4140200"/>
                <a:ext cx="1134533" cy="109795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AB30609B-D2A2-C9A9-5533-2B21478693FF}"/>
                  </a:ext>
                </a:extLst>
              </p:cNvPr>
              <p:cNvSpPr/>
              <p:nvPr/>
            </p:nvSpPr>
            <p:spPr>
              <a:xfrm>
                <a:off x="7026632" y="3624115"/>
                <a:ext cx="1937785" cy="15016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22A95BC4-055E-8080-9E3E-F6AC745AE686}"/>
                  </a:ext>
                </a:extLst>
              </p:cNvPr>
              <p:cNvSpPr/>
              <p:nvPr/>
            </p:nvSpPr>
            <p:spPr>
              <a:xfrm>
                <a:off x="8146015" y="4095775"/>
                <a:ext cx="2563983" cy="17000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E2227897-3A74-47B0-1E67-EF3309435C1F}"/>
                  </a:ext>
                </a:extLst>
              </p:cNvPr>
              <p:cNvSpPr/>
              <p:nvPr/>
            </p:nvSpPr>
            <p:spPr>
              <a:xfrm>
                <a:off x="6495183" y="4255924"/>
                <a:ext cx="3465381" cy="157464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765B3DFA-F262-198D-DC70-F26C2A78C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89" b="89273" l="6616" r="96183">
                          <a14:foregroundMark x1="15013" y1="56401" x2="15013" y2="56401"/>
                          <a14:foregroundMark x1="17812" y1="44637" x2="17812" y2="44637"/>
                          <a14:foregroundMark x1="13740" y1="40484" x2="13740" y2="40484"/>
                          <a14:foregroundMark x1="6616" y1="55709" x2="6616" y2="55709"/>
                          <a14:foregroundMark x1="31552" y1="48789" x2="31552" y2="48789"/>
                          <a14:foregroundMark x1="48855" y1="44291" x2="48855" y2="44291"/>
                          <a14:foregroundMark x1="58015" y1="46713" x2="58015" y2="46713"/>
                          <a14:foregroundMark x1="75064" y1="42561" x2="75064" y2="42561"/>
                          <a14:foregroundMark x1="90585" y1="42907" x2="90585" y2="42907"/>
                          <a14:foregroundMark x1="96183" y1="58131" x2="96183" y2="581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81801" y="3156944"/>
              <a:ext cx="2996216" cy="2203324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17E5E468-0B6C-C002-2E95-9D955864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823" y="4638043"/>
              <a:ext cx="2143266" cy="1177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227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演示研究所 SlideLab.cc">
            <a:extLst>
              <a:ext uri="{FF2B5EF4-FFF2-40B4-BE49-F238E27FC236}">
                <a16:creationId xmlns:a16="http://schemas.microsoft.com/office/drawing/2014/main" id="{8568C516-CF69-B740-93FF-454F972ADCDD}"/>
              </a:ext>
            </a:extLst>
          </p:cNvPr>
          <p:cNvSpPr/>
          <p:nvPr/>
        </p:nvSpPr>
        <p:spPr>
          <a:xfrm rot="10800000">
            <a:off x="0" y="0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3" name="演示研究所 SlideLab.cc">
            <a:extLst>
              <a:ext uri="{FF2B5EF4-FFF2-40B4-BE49-F238E27FC236}">
                <a16:creationId xmlns:a16="http://schemas.microsoft.com/office/drawing/2014/main" id="{B4466E5C-E7DD-8D49-96B6-76AC74530044}"/>
              </a:ext>
            </a:extLst>
          </p:cNvPr>
          <p:cNvSpPr/>
          <p:nvPr/>
        </p:nvSpPr>
        <p:spPr>
          <a:xfrm rot="10800000">
            <a:off x="0" y="6524171"/>
            <a:ext cx="12192000" cy="33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4" name="演示研究所 SlideLab.cc">
            <a:extLst>
              <a:ext uri="{FF2B5EF4-FFF2-40B4-BE49-F238E27FC236}">
                <a16:creationId xmlns:a16="http://schemas.microsoft.com/office/drawing/2014/main" id="{B94C61FA-B336-6E4F-803C-67D393DD9949}"/>
              </a:ext>
            </a:extLst>
          </p:cNvPr>
          <p:cNvSpPr/>
          <p:nvPr/>
        </p:nvSpPr>
        <p:spPr>
          <a:xfrm rot="10800000" flipV="1">
            <a:off x="5689601" y="0"/>
            <a:ext cx="6502400" cy="621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44" h="795">
                <a:moveTo>
                  <a:pt x="0" y="0"/>
                </a:moveTo>
                <a:lnTo>
                  <a:pt x="10649" y="0"/>
                </a:lnTo>
                <a:lnTo>
                  <a:pt x="11444" y="795"/>
                </a:lnTo>
                <a:lnTo>
                  <a:pt x="10649" y="795"/>
                </a:lnTo>
                <a:lnTo>
                  <a:pt x="0" y="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5" name="演示研究所 SlideLab.cc">
            <a:extLst>
              <a:ext uri="{FF2B5EF4-FFF2-40B4-BE49-F238E27FC236}">
                <a16:creationId xmlns:a16="http://schemas.microsoft.com/office/drawing/2014/main" id="{EFC12716-19AB-1748-8A24-3BEAB6E3D848}"/>
              </a:ext>
            </a:extLst>
          </p:cNvPr>
          <p:cNvSpPr/>
          <p:nvPr/>
        </p:nvSpPr>
        <p:spPr>
          <a:xfrm rot="10800000" flipH="1">
            <a:off x="1" y="6236335"/>
            <a:ext cx="1446530" cy="6216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8" h="979">
                <a:moveTo>
                  <a:pt x="0" y="0"/>
                </a:moveTo>
                <a:lnTo>
                  <a:pt x="1567" y="0"/>
                </a:lnTo>
                <a:lnTo>
                  <a:pt x="2278" y="979"/>
                </a:lnTo>
                <a:lnTo>
                  <a:pt x="1567" y="979"/>
                </a:lnTo>
                <a:lnTo>
                  <a:pt x="0" y="9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sp>
        <p:nvSpPr>
          <p:cNvPr id="6" name="演示研究所 SlideLab.cc">
            <a:extLst>
              <a:ext uri="{FF2B5EF4-FFF2-40B4-BE49-F238E27FC236}">
                <a16:creationId xmlns:a16="http://schemas.microsoft.com/office/drawing/2014/main" id="{32F49452-0DFB-2FA8-93BC-F24EB050BED8}"/>
              </a:ext>
            </a:extLst>
          </p:cNvPr>
          <p:cNvSpPr txBox="1"/>
          <p:nvPr/>
        </p:nvSpPr>
        <p:spPr>
          <a:xfrm>
            <a:off x="420007" y="402681"/>
            <a:ext cx="404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思源黑体 CN Normal" panose="020B0400000000000000" charset="-122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项目实践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—— e4e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itchFamily="2" charset="-122"/>
                <a:ea typeface="MiSans Normal" pitchFamily="2" charset="-122"/>
                <a:cs typeface="思源黑体 CN Normal" panose="020B0400000000000000" charset="-122"/>
              </a:rPr>
              <a:t>编码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9E15F1E-F701-35D1-B3D3-B12ED46220AB}"/>
              </a:ext>
            </a:extLst>
          </p:cNvPr>
          <p:cNvGrpSpPr/>
          <p:nvPr/>
        </p:nvGrpSpPr>
        <p:grpSpPr>
          <a:xfrm>
            <a:off x="1212783" y="1834196"/>
            <a:ext cx="10613669" cy="3529244"/>
            <a:chOff x="494080" y="1585103"/>
            <a:chExt cx="10613669" cy="3529244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EF01E45-5732-647F-A960-5B77C665F2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080" y="1585103"/>
              <a:ext cx="5276199" cy="3529244"/>
              <a:chOff x="891629" y="1143000"/>
              <a:chExt cx="6915844" cy="4624374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B3C647A7-38B5-AF73-6D96-1A6B284476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1629" y="3477774"/>
                <a:ext cx="6915844" cy="2289600"/>
                <a:chOff x="484907" y="390141"/>
                <a:chExt cx="9093169" cy="3010438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9B489375-A62B-F9A1-CD72-6534723B0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8565" y="390141"/>
                  <a:ext cx="2999511" cy="2999511"/>
                </a:xfrm>
                <a:prstGeom prst="rect">
                  <a:avLst/>
                </a:prstGeom>
              </p:spPr>
            </p:pic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42ECF65B-EF39-CECE-85FB-B6498A1CE6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1381" y="401068"/>
                  <a:ext cx="2999511" cy="2999511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32F26EBC-601C-DF0E-4AE1-A5A962262E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907" y="401779"/>
                  <a:ext cx="2998800" cy="29988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2CE49816-74EB-42E9-5D77-17A5D6207E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2230" y="1143000"/>
                <a:ext cx="6915243" cy="2286000"/>
                <a:chOff x="484906" y="3455809"/>
                <a:chExt cx="9093170" cy="3005966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753F06A6-1597-FA29-D621-95017DA01F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906" y="3462975"/>
                  <a:ext cx="2998800" cy="2998800"/>
                </a:xfrm>
                <a:prstGeom prst="rect">
                  <a:avLst/>
                </a:prstGeom>
              </p:spPr>
            </p:pic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B196D2EF-B22B-9667-98B4-CCFE120343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1381" y="3455809"/>
                  <a:ext cx="2999510" cy="2999510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4B86944A-4027-1614-2865-06EBFD4173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8566" y="3455809"/>
                  <a:ext cx="2999510" cy="29995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EE0C095-29E0-C9FC-7A4D-6E10672820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00160" y="1585103"/>
              <a:ext cx="5307589" cy="3528000"/>
              <a:chOff x="5800185" y="1585103"/>
              <a:chExt cx="5368647" cy="3568586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B51A0C0B-D729-4793-1852-F55E0AC06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0361" y="3389882"/>
                <a:ext cx="1763807" cy="1763807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06477887-2FB4-A9AD-9C30-8F6E66346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2782" y="3389881"/>
                <a:ext cx="1763807" cy="1763807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97033EAC-6F67-BB4F-E63D-83C97F9F7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5001" y="3389882"/>
                <a:ext cx="1763807" cy="1763807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7CEEB92A-632B-AF6E-2E0E-D24D4229F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4292" y="1585104"/>
                <a:ext cx="1763807" cy="1763807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4DF955BD-458D-BECE-1D6B-C8FBCAB93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5025" y="1585103"/>
                <a:ext cx="1763807" cy="1763807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35D2C55C-6F98-5629-57D8-BF106086D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0185" y="1585104"/>
                <a:ext cx="1763807" cy="1763807"/>
              </a:xfrm>
              <a:prstGeom prst="rect">
                <a:avLst/>
              </a:prstGeom>
            </p:spPr>
          </p:pic>
        </p:grpSp>
      </p:grpSp>
      <p:sp>
        <p:nvSpPr>
          <p:cNvPr id="32" name="演示研究所 SlideLab.cc">
            <a:extLst>
              <a:ext uri="{FF2B5EF4-FFF2-40B4-BE49-F238E27FC236}">
                <a16:creationId xmlns:a16="http://schemas.microsoft.com/office/drawing/2014/main" id="{9FBCB896-EEEF-B57F-D5D2-8FA70AED11ED}"/>
              </a:ext>
            </a:extLst>
          </p:cNvPr>
          <p:cNvSpPr txBox="1"/>
          <p:nvPr/>
        </p:nvSpPr>
        <p:spPr>
          <a:xfrm>
            <a:off x="365549" y="1784852"/>
            <a:ext cx="3041829" cy="32932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编码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前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MiSans" pitchFamily="2" charset="-122"/>
                <a:sym typeface="思源黑体 CN Medium" panose="020B0600000000000000" pitchFamily="34" charset="-122"/>
              </a:rPr>
              <a:t>编码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MiSans" pitchFamily="2" charset="-122"/>
              <a:sym typeface="思源黑体 CN Medium" panose="020B0600000000000000" pitchFamily="34" charset="-122"/>
            </a:endParaRPr>
          </a:p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后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  <p:sp>
        <p:nvSpPr>
          <p:cNvPr id="33" name="演示研究所 SlideLab.cc">
            <a:extLst>
              <a:ext uri="{FF2B5EF4-FFF2-40B4-BE49-F238E27FC236}">
                <a16:creationId xmlns:a16="http://schemas.microsoft.com/office/drawing/2014/main" id="{666B360F-FAAF-E941-4A11-F9BE764475EB}"/>
              </a:ext>
            </a:extLst>
          </p:cNvPr>
          <p:cNvSpPr txBox="1"/>
          <p:nvPr/>
        </p:nvSpPr>
        <p:spPr>
          <a:xfrm>
            <a:off x="1145740" y="1122202"/>
            <a:ext cx="304182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2" charset="-122"/>
                <a:ea typeface="MiSans" pitchFamily="2" charset="-122"/>
                <a:sym typeface="思源黑体 CN Medium" panose="020B0600000000000000" pitchFamily="34" charset="-122"/>
              </a:rPr>
              <a:t>原始权重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Sans" pitchFamily="2" charset="-122"/>
              <a:ea typeface="MiSans" pitchFamily="2" charset="-122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7399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自定义 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96EAE"/>
      </a:accent1>
      <a:accent2>
        <a:srgbClr val="6991C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1492</Words>
  <Application>Microsoft Office PowerPoint</Application>
  <PresentationFormat>宽屏</PresentationFormat>
  <Paragraphs>268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MiSans</vt:lpstr>
      <vt:lpstr>MiSans Demibold</vt:lpstr>
      <vt:lpstr>MiSans Normal</vt:lpstr>
      <vt:lpstr>MiSans Semibold</vt:lpstr>
      <vt:lpstr>等线</vt:lpstr>
      <vt:lpstr>等线 Light</vt:lpstr>
      <vt:lpstr>思源黑体 CN Normal</vt:lpstr>
      <vt:lpstr>思源宋体 CN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Wu Winifred</cp:lastModifiedBy>
  <cp:revision>27</cp:revision>
  <dcterms:created xsi:type="dcterms:W3CDTF">2022-06-02T07:27:36Z</dcterms:created>
  <dcterms:modified xsi:type="dcterms:W3CDTF">2022-10-17T00:59:05Z</dcterms:modified>
</cp:coreProperties>
</file>